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2" r:id="rId3"/>
    <p:sldId id="284" r:id="rId4"/>
    <p:sldId id="264" r:id="rId5"/>
    <p:sldId id="279" r:id="rId6"/>
    <p:sldId id="278" r:id="rId7"/>
    <p:sldId id="267" r:id="rId8"/>
    <p:sldId id="282" r:id="rId9"/>
    <p:sldId id="285" r:id="rId10"/>
    <p:sldId id="283" r:id="rId11"/>
    <p:sldId id="280" r:id="rId12"/>
    <p:sldId id="262" r:id="rId13"/>
    <p:sldId id="276" r:id="rId14"/>
    <p:sldId id="281" r:id="rId15"/>
    <p:sldId id="277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4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40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A941CD-4034-D849-BA66-0A479B7D0F03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859C9FF-D3CD-0A4C-A68C-907992FC4458}">
      <dgm:prSet phldrT="[Text]"/>
      <dgm:spPr/>
      <dgm:t>
        <a:bodyPr/>
        <a:lstStyle/>
        <a:p>
          <a:r>
            <a:rPr lang="en-GB" dirty="0"/>
            <a:t>39 Counties</a:t>
          </a:r>
        </a:p>
      </dgm:t>
    </dgm:pt>
    <dgm:pt modelId="{83B17E76-A132-5F4C-B8D8-A237741FD44A}" type="parTrans" cxnId="{CB29E0F8-B035-B444-B77C-D1BEA229B196}">
      <dgm:prSet/>
      <dgm:spPr/>
      <dgm:t>
        <a:bodyPr/>
        <a:lstStyle/>
        <a:p>
          <a:endParaRPr lang="en-GB"/>
        </a:p>
      </dgm:t>
    </dgm:pt>
    <dgm:pt modelId="{67DB9C5E-FE7F-E040-8828-3FBE8E30FB46}" type="sibTrans" cxnId="{CB29E0F8-B035-B444-B77C-D1BEA229B196}">
      <dgm:prSet/>
      <dgm:spPr/>
      <dgm:t>
        <a:bodyPr/>
        <a:lstStyle/>
        <a:p>
          <a:endParaRPr lang="en-GB"/>
        </a:p>
      </dgm:t>
    </dgm:pt>
    <dgm:pt modelId="{B40E24E8-C976-4243-9BE2-BB5F330147B7}">
      <dgm:prSet phldrT="[Text]"/>
      <dgm:spPr/>
      <dgm:t>
        <a:bodyPr/>
        <a:lstStyle/>
        <a:p>
          <a:r>
            <a:rPr lang="en-GB" dirty="0"/>
            <a:t>600 clubs</a:t>
          </a:r>
        </a:p>
      </dgm:t>
    </dgm:pt>
    <dgm:pt modelId="{EB2FD036-7493-8E4F-B5A6-253CAA515209}" type="parTrans" cxnId="{BE481F36-05B9-D545-95D4-8814414399F2}">
      <dgm:prSet/>
      <dgm:spPr/>
      <dgm:t>
        <a:bodyPr/>
        <a:lstStyle/>
        <a:p>
          <a:endParaRPr lang="en-GB"/>
        </a:p>
      </dgm:t>
    </dgm:pt>
    <dgm:pt modelId="{BE5B4743-E063-034B-A2A6-FE8408E7E21D}" type="sibTrans" cxnId="{BE481F36-05B9-D545-95D4-8814414399F2}">
      <dgm:prSet/>
      <dgm:spPr/>
      <dgm:t>
        <a:bodyPr/>
        <a:lstStyle/>
        <a:p>
          <a:endParaRPr lang="en-GB"/>
        </a:p>
      </dgm:t>
    </dgm:pt>
    <dgm:pt modelId="{AF9A0001-82E0-714C-AAA9-6148179A9569}">
      <dgm:prSet phldrT="[Text]"/>
      <dgm:spPr/>
      <dgm:t>
        <a:bodyPr/>
        <a:lstStyle/>
        <a:p>
          <a:r>
            <a:rPr lang="en-GB" dirty="0"/>
            <a:t>58,000 members</a:t>
          </a:r>
        </a:p>
      </dgm:t>
    </dgm:pt>
    <dgm:pt modelId="{7C64006C-5B1F-9B49-B80C-FA20E4BC4663}" type="parTrans" cxnId="{A5332C6B-DA9E-8542-B8C0-116650E44FCC}">
      <dgm:prSet/>
      <dgm:spPr/>
      <dgm:t>
        <a:bodyPr/>
        <a:lstStyle/>
        <a:p>
          <a:endParaRPr lang="en-GB"/>
        </a:p>
      </dgm:t>
    </dgm:pt>
    <dgm:pt modelId="{31E728DD-7AFF-FD46-875B-AB3F914826A6}" type="sibTrans" cxnId="{A5332C6B-DA9E-8542-B8C0-116650E44FCC}">
      <dgm:prSet/>
      <dgm:spPr/>
      <dgm:t>
        <a:bodyPr/>
        <a:lstStyle/>
        <a:p>
          <a:endParaRPr lang="en-GB"/>
        </a:p>
      </dgm:t>
    </dgm:pt>
    <dgm:pt modelId="{461F2397-69C3-854E-BBCE-86B798FA87C0}">
      <dgm:prSet phldrT="[Text]"/>
      <dgm:spPr/>
      <dgm:t>
        <a:bodyPr/>
        <a:lstStyle/>
        <a:p>
          <a:r>
            <a:rPr lang="en-GB" dirty="0"/>
            <a:t>EBU</a:t>
          </a:r>
        </a:p>
      </dgm:t>
    </dgm:pt>
    <dgm:pt modelId="{025A88F0-18DF-1A40-B511-210DE65CDF7F}" type="parTrans" cxnId="{E98756AF-260C-904B-B115-F35259904C4A}">
      <dgm:prSet/>
      <dgm:spPr/>
      <dgm:t>
        <a:bodyPr/>
        <a:lstStyle/>
        <a:p>
          <a:endParaRPr lang="en-GB"/>
        </a:p>
      </dgm:t>
    </dgm:pt>
    <dgm:pt modelId="{B84E7749-787A-D848-A56B-958813FB5709}" type="sibTrans" cxnId="{E98756AF-260C-904B-B115-F35259904C4A}">
      <dgm:prSet/>
      <dgm:spPr/>
      <dgm:t>
        <a:bodyPr/>
        <a:lstStyle/>
        <a:p>
          <a:endParaRPr lang="en-GB"/>
        </a:p>
      </dgm:t>
    </dgm:pt>
    <dgm:pt modelId="{B5A54B77-455C-0D40-8507-A00687CF3DA9}" type="pres">
      <dgm:prSet presAssocID="{E7A941CD-4034-D849-BA66-0A479B7D0F03}" presName="cycle" presStyleCnt="0">
        <dgm:presLayoutVars>
          <dgm:dir/>
          <dgm:resizeHandles val="exact"/>
        </dgm:presLayoutVars>
      </dgm:prSet>
      <dgm:spPr/>
    </dgm:pt>
    <dgm:pt modelId="{E8336FEE-4388-044C-AC84-CD5437F395CD}" type="pres">
      <dgm:prSet presAssocID="{2859C9FF-D3CD-0A4C-A68C-907992FC4458}" presName="node" presStyleLbl="node1" presStyleIdx="0" presStyleCnt="4" custRadScaleRad="102018" custRadScaleInc="0">
        <dgm:presLayoutVars>
          <dgm:bulletEnabled val="1"/>
        </dgm:presLayoutVars>
      </dgm:prSet>
      <dgm:spPr/>
    </dgm:pt>
    <dgm:pt modelId="{9638A6A0-0CB5-E34F-95E2-888E064204B8}" type="pres">
      <dgm:prSet presAssocID="{67DB9C5E-FE7F-E040-8828-3FBE8E30FB46}" presName="sibTrans" presStyleLbl="sibTrans2D1" presStyleIdx="0" presStyleCnt="4"/>
      <dgm:spPr/>
    </dgm:pt>
    <dgm:pt modelId="{DCBFEC04-E221-3846-9FF3-A76D7DC3CA6C}" type="pres">
      <dgm:prSet presAssocID="{67DB9C5E-FE7F-E040-8828-3FBE8E30FB46}" presName="connectorText" presStyleLbl="sibTrans2D1" presStyleIdx="0" presStyleCnt="4"/>
      <dgm:spPr/>
    </dgm:pt>
    <dgm:pt modelId="{A4562F76-44C6-E540-9F41-E9C0A3716F6E}" type="pres">
      <dgm:prSet presAssocID="{B40E24E8-C976-4243-9BE2-BB5F330147B7}" presName="node" presStyleLbl="node1" presStyleIdx="1" presStyleCnt="4">
        <dgm:presLayoutVars>
          <dgm:bulletEnabled val="1"/>
        </dgm:presLayoutVars>
      </dgm:prSet>
      <dgm:spPr/>
    </dgm:pt>
    <dgm:pt modelId="{93CBC628-59FA-8346-A2D4-498017E524B2}" type="pres">
      <dgm:prSet presAssocID="{BE5B4743-E063-034B-A2A6-FE8408E7E21D}" presName="sibTrans" presStyleLbl="sibTrans2D1" presStyleIdx="1" presStyleCnt="4"/>
      <dgm:spPr/>
    </dgm:pt>
    <dgm:pt modelId="{92D627B1-FCFD-6641-9663-1EC6653B52DA}" type="pres">
      <dgm:prSet presAssocID="{BE5B4743-E063-034B-A2A6-FE8408E7E21D}" presName="connectorText" presStyleLbl="sibTrans2D1" presStyleIdx="1" presStyleCnt="4"/>
      <dgm:spPr/>
    </dgm:pt>
    <dgm:pt modelId="{BD7BFBB1-BDE5-5C4B-BF19-490E47E61256}" type="pres">
      <dgm:prSet presAssocID="{AF9A0001-82E0-714C-AAA9-6148179A9569}" presName="node" presStyleLbl="node1" presStyleIdx="2" presStyleCnt="4">
        <dgm:presLayoutVars>
          <dgm:bulletEnabled val="1"/>
        </dgm:presLayoutVars>
      </dgm:prSet>
      <dgm:spPr/>
    </dgm:pt>
    <dgm:pt modelId="{69EC3582-67D7-674F-B07C-C75C066CB8A3}" type="pres">
      <dgm:prSet presAssocID="{31E728DD-7AFF-FD46-875B-AB3F914826A6}" presName="sibTrans" presStyleLbl="sibTrans2D1" presStyleIdx="2" presStyleCnt="4"/>
      <dgm:spPr/>
    </dgm:pt>
    <dgm:pt modelId="{C8415845-C942-4646-AB1A-AB204DE6BEB9}" type="pres">
      <dgm:prSet presAssocID="{31E728DD-7AFF-FD46-875B-AB3F914826A6}" presName="connectorText" presStyleLbl="sibTrans2D1" presStyleIdx="2" presStyleCnt="4"/>
      <dgm:spPr/>
    </dgm:pt>
    <dgm:pt modelId="{7B4D9615-4D32-924A-BA31-62DDFA21EB3D}" type="pres">
      <dgm:prSet presAssocID="{461F2397-69C3-854E-BBCE-86B798FA87C0}" presName="node" presStyleLbl="node1" presStyleIdx="3" presStyleCnt="4" custScaleX="101485">
        <dgm:presLayoutVars>
          <dgm:bulletEnabled val="1"/>
        </dgm:presLayoutVars>
      </dgm:prSet>
      <dgm:spPr/>
    </dgm:pt>
    <dgm:pt modelId="{20D76143-B9FE-3647-A8F2-C6DECCBD1132}" type="pres">
      <dgm:prSet presAssocID="{B84E7749-787A-D848-A56B-958813FB5709}" presName="sibTrans" presStyleLbl="sibTrans2D1" presStyleIdx="3" presStyleCnt="4"/>
      <dgm:spPr/>
    </dgm:pt>
    <dgm:pt modelId="{A3D0D413-4ECB-E640-B7A4-8F09BA79A6DF}" type="pres">
      <dgm:prSet presAssocID="{B84E7749-787A-D848-A56B-958813FB5709}" presName="connectorText" presStyleLbl="sibTrans2D1" presStyleIdx="3" presStyleCnt="4"/>
      <dgm:spPr/>
    </dgm:pt>
  </dgm:ptLst>
  <dgm:cxnLst>
    <dgm:cxn modelId="{05CFFD30-3168-3D4F-A2DB-1F9353A40BCB}" type="presOf" srcId="{B40E24E8-C976-4243-9BE2-BB5F330147B7}" destId="{A4562F76-44C6-E540-9F41-E9C0A3716F6E}" srcOrd="0" destOrd="0" presId="urn:microsoft.com/office/officeart/2005/8/layout/cycle2"/>
    <dgm:cxn modelId="{BE481F36-05B9-D545-95D4-8814414399F2}" srcId="{E7A941CD-4034-D849-BA66-0A479B7D0F03}" destId="{B40E24E8-C976-4243-9BE2-BB5F330147B7}" srcOrd="1" destOrd="0" parTransId="{EB2FD036-7493-8E4F-B5A6-253CAA515209}" sibTransId="{BE5B4743-E063-034B-A2A6-FE8408E7E21D}"/>
    <dgm:cxn modelId="{64450843-92BD-A54A-8C91-A9C0CC7C3AE2}" type="presOf" srcId="{BE5B4743-E063-034B-A2A6-FE8408E7E21D}" destId="{93CBC628-59FA-8346-A2D4-498017E524B2}" srcOrd="0" destOrd="0" presId="urn:microsoft.com/office/officeart/2005/8/layout/cycle2"/>
    <dgm:cxn modelId="{E11BF64A-8972-EE45-8D6C-EE73531AB4CC}" type="presOf" srcId="{BE5B4743-E063-034B-A2A6-FE8408E7E21D}" destId="{92D627B1-FCFD-6641-9663-1EC6653B52DA}" srcOrd="1" destOrd="0" presId="urn:microsoft.com/office/officeart/2005/8/layout/cycle2"/>
    <dgm:cxn modelId="{8074A053-1F42-2749-97DC-C3BC8F7348FE}" type="presOf" srcId="{31E728DD-7AFF-FD46-875B-AB3F914826A6}" destId="{C8415845-C942-4646-AB1A-AB204DE6BEB9}" srcOrd="1" destOrd="0" presId="urn:microsoft.com/office/officeart/2005/8/layout/cycle2"/>
    <dgm:cxn modelId="{0647405B-6AEA-744F-9C61-6BC9A42804F9}" type="presOf" srcId="{461F2397-69C3-854E-BBCE-86B798FA87C0}" destId="{7B4D9615-4D32-924A-BA31-62DDFA21EB3D}" srcOrd="0" destOrd="0" presId="urn:microsoft.com/office/officeart/2005/8/layout/cycle2"/>
    <dgm:cxn modelId="{5B797D5D-84FF-4E42-8B0E-09A85919AEC5}" type="presOf" srcId="{B84E7749-787A-D848-A56B-958813FB5709}" destId="{A3D0D413-4ECB-E640-B7A4-8F09BA79A6DF}" srcOrd="1" destOrd="0" presId="urn:microsoft.com/office/officeart/2005/8/layout/cycle2"/>
    <dgm:cxn modelId="{A5332C6B-DA9E-8542-B8C0-116650E44FCC}" srcId="{E7A941CD-4034-D849-BA66-0A479B7D0F03}" destId="{AF9A0001-82E0-714C-AAA9-6148179A9569}" srcOrd="2" destOrd="0" parTransId="{7C64006C-5B1F-9B49-B80C-FA20E4BC4663}" sibTransId="{31E728DD-7AFF-FD46-875B-AB3F914826A6}"/>
    <dgm:cxn modelId="{AB783E86-BD72-AB41-989A-2DF1ED44BED4}" type="presOf" srcId="{B84E7749-787A-D848-A56B-958813FB5709}" destId="{20D76143-B9FE-3647-A8F2-C6DECCBD1132}" srcOrd="0" destOrd="0" presId="urn:microsoft.com/office/officeart/2005/8/layout/cycle2"/>
    <dgm:cxn modelId="{62F7B68B-6D9C-A841-85B7-AB374A3DC56C}" type="presOf" srcId="{31E728DD-7AFF-FD46-875B-AB3F914826A6}" destId="{69EC3582-67D7-674F-B07C-C75C066CB8A3}" srcOrd="0" destOrd="0" presId="urn:microsoft.com/office/officeart/2005/8/layout/cycle2"/>
    <dgm:cxn modelId="{C9DDE492-9AC5-764D-B0FD-F39C49922CB9}" type="presOf" srcId="{AF9A0001-82E0-714C-AAA9-6148179A9569}" destId="{BD7BFBB1-BDE5-5C4B-BF19-490E47E61256}" srcOrd="0" destOrd="0" presId="urn:microsoft.com/office/officeart/2005/8/layout/cycle2"/>
    <dgm:cxn modelId="{E98756AF-260C-904B-B115-F35259904C4A}" srcId="{E7A941CD-4034-D849-BA66-0A479B7D0F03}" destId="{461F2397-69C3-854E-BBCE-86B798FA87C0}" srcOrd="3" destOrd="0" parTransId="{025A88F0-18DF-1A40-B511-210DE65CDF7F}" sibTransId="{B84E7749-787A-D848-A56B-958813FB5709}"/>
    <dgm:cxn modelId="{2AEB65B3-4FAC-9446-84EF-A9F3576EEB83}" type="presOf" srcId="{E7A941CD-4034-D849-BA66-0A479B7D0F03}" destId="{B5A54B77-455C-0D40-8507-A00687CF3DA9}" srcOrd="0" destOrd="0" presId="urn:microsoft.com/office/officeart/2005/8/layout/cycle2"/>
    <dgm:cxn modelId="{44523CBE-88DD-854F-B977-B3FE41F8366A}" type="presOf" srcId="{67DB9C5E-FE7F-E040-8828-3FBE8E30FB46}" destId="{9638A6A0-0CB5-E34F-95E2-888E064204B8}" srcOrd="0" destOrd="0" presId="urn:microsoft.com/office/officeart/2005/8/layout/cycle2"/>
    <dgm:cxn modelId="{2894BDCA-C26B-7342-8FBD-4A42D69537D0}" type="presOf" srcId="{67DB9C5E-FE7F-E040-8828-3FBE8E30FB46}" destId="{DCBFEC04-E221-3846-9FF3-A76D7DC3CA6C}" srcOrd="1" destOrd="0" presId="urn:microsoft.com/office/officeart/2005/8/layout/cycle2"/>
    <dgm:cxn modelId="{B73991F4-FB4E-C247-8940-151DD13ED98D}" type="presOf" srcId="{2859C9FF-D3CD-0A4C-A68C-907992FC4458}" destId="{E8336FEE-4388-044C-AC84-CD5437F395CD}" srcOrd="0" destOrd="0" presId="urn:microsoft.com/office/officeart/2005/8/layout/cycle2"/>
    <dgm:cxn modelId="{CB29E0F8-B035-B444-B77C-D1BEA229B196}" srcId="{E7A941CD-4034-D849-BA66-0A479B7D0F03}" destId="{2859C9FF-D3CD-0A4C-A68C-907992FC4458}" srcOrd="0" destOrd="0" parTransId="{83B17E76-A132-5F4C-B8D8-A237741FD44A}" sibTransId="{67DB9C5E-FE7F-E040-8828-3FBE8E30FB46}"/>
    <dgm:cxn modelId="{4460CF7D-09F1-3C4B-BC98-97A328F19F64}" type="presParOf" srcId="{B5A54B77-455C-0D40-8507-A00687CF3DA9}" destId="{E8336FEE-4388-044C-AC84-CD5437F395CD}" srcOrd="0" destOrd="0" presId="urn:microsoft.com/office/officeart/2005/8/layout/cycle2"/>
    <dgm:cxn modelId="{737E644B-2716-F548-BEF4-10AE3D4684B3}" type="presParOf" srcId="{B5A54B77-455C-0D40-8507-A00687CF3DA9}" destId="{9638A6A0-0CB5-E34F-95E2-888E064204B8}" srcOrd="1" destOrd="0" presId="urn:microsoft.com/office/officeart/2005/8/layout/cycle2"/>
    <dgm:cxn modelId="{9EA4DAF3-739C-E847-B7F2-6B84965A002D}" type="presParOf" srcId="{9638A6A0-0CB5-E34F-95E2-888E064204B8}" destId="{DCBFEC04-E221-3846-9FF3-A76D7DC3CA6C}" srcOrd="0" destOrd="0" presId="urn:microsoft.com/office/officeart/2005/8/layout/cycle2"/>
    <dgm:cxn modelId="{652C2361-1AAF-7A47-8082-0385D1E51A8E}" type="presParOf" srcId="{B5A54B77-455C-0D40-8507-A00687CF3DA9}" destId="{A4562F76-44C6-E540-9F41-E9C0A3716F6E}" srcOrd="2" destOrd="0" presId="urn:microsoft.com/office/officeart/2005/8/layout/cycle2"/>
    <dgm:cxn modelId="{C9EA6330-5D19-FF48-89BB-68AEC900A5CB}" type="presParOf" srcId="{B5A54B77-455C-0D40-8507-A00687CF3DA9}" destId="{93CBC628-59FA-8346-A2D4-498017E524B2}" srcOrd="3" destOrd="0" presId="urn:microsoft.com/office/officeart/2005/8/layout/cycle2"/>
    <dgm:cxn modelId="{EA6ABAFB-E593-3245-A1BE-12F2302197D0}" type="presParOf" srcId="{93CBC628-59FA-8346-A2D4-498017E524B2}" destId="{92D627B1-FCFD-6641-9663-1EC6653B52DA}" srcOrd="0" destOrd="0" presId="urn:microsoft.com/office/officeart/2005/8/layout/cycle2"/>
    <dgm:cxn modelId="{4D876E27-625F-5147-B1DC-15B56CEC9108}" type="presParOf" srcId="{B5A54B77-455C-0D40-8507-A00687CF3DA9}" destId="{BD7BFBB1-BDE5-5C4B-BF19-490E47E61256}" srcOrd="4" destOrd="0" presId="urn:microsoft.com/office/officeart/2005/8/layout/cycle2"/>
    <dgm:cxn modelId="{76CB0B05-83EE-8F45-AF12-8DBEE6F6FEE4}" type="presParOf" srcId="{B5A54B77-455C-0D40-8507-A00687CF3DA9}" destId="{69EC3582-67D7-674F-B07C-C75C066CB8A3}" srcOrd="5" destOrd="0" presId="urn:microsoft.com/office/officeart/2005/8/layout/cycle2"/>
    <dgm:cxn modelId="{7C9615BA-B745-3D46-8283-5650E545577B}" type="presParOf" srcId="{69EC3582-67D7-674F-B07C-C75C066CB8A3}" destId="{C8415845-C942-4646-AB1A-AB204DE6BEB9}" srcOrd="0" destOrd="0" presId="urn:microsoft.com/office/officeart/2005/8/layout/cycle2"/>
    <dgm:cxn modelId="{46D5A17D-E462-9449-AA91-DEF00B890037}" type="presParOf" srcId="{B5A54B77-455C-0D40-8507-A00687CF3DA9}" destId="{7B4D9615-4D32-924A-BA31-62DDFA21EB3D}" srcOrd="6" destOrd="0" presId="urn:microsoft.com/office/officeart/2005/8/layout/cycle2"/>
    <dgm:cxn modelId="{C0FFC8F9-7B5F-3147-825F-41ED2EF5ACFA}" type="presParOf" srcId="{B5A54B77-455C-0D40-8507-A00687CF3DA9}" destId="{20D76143-B9FE-3647-A8F2-C6DECCBD1132}" srcOrd="7" destOrd="0" presId="urn:microsoft.com/office/officeart/2005/8/layout/cycle2"/>
    <dgm:cxn modelId="{1ACCD654-0476-7346-B371-1D77C70574FE}" type="presParOf" srcId="{20D76143-B9FE-3647-A8F2-C6DECCBD1132}" destId="{A3D0D413-4ECB-E640-B7A4-8F09BA79A6D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36FEE-4388-044C-AC84-CD5437F395CD}">
      <dsp:nvSpPr>
        <dsp:cNvPr id="0" name=""/>
        <dsp:cNvSpPr/>
      </dsp:nvSpPr>
      <dsp:spPr>
        <a:xfrm>
          <a:off x="1699801" y="0"/>
          <a:ext cx="857130" cy="8571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39 Counties</a:t>
          </a:r>
        </a:p>
      </dsp:txBody>
      <dsp:txXfrm>
        <a:off x="1825325" y="125524"/>
        <a:ext cx="606082" cy="606082"/>
      </dsp:txXfrm>
    </dsp:sp>
    <dsp:sp modelId="{9638A6A0-0CB5-E34F-95E2-888E064204B8}">
      <dsp:nvSpPr>
        <dsp:cNvPr id="0" name=""/>
        <dsp:cNvSpPr/>
      </dsp:nvSpPr>
      <dsp:spPr>
        <a:xfrm rot="2700377">
          <a:off x="2464919" y="734676"/>
          <a:ext cx="228200" cy="2892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2474947" y="768325"/>
        <a:ext cx="159740" cy="173569"/>
      </dsp:txXfrm>
    </dsp:sp>
    <dsp:sp modelId="{A4562F76-44C6-E540-9F41-E9C0A3716F6E}">
      <dsp:nvSpPr>
        <dsp:cNvPr id="0" name=""/>
        <dsp:cNvSpPr/>
      </dsp:nvSpPr>
      <dsp:spPr>
        <a:xfrm>
          <a:off x="2610241" y="910639"/>
          <a:ext cx="857130" cy="8571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600 clubs</a:t>
          </a:r>
        </a:p>
      </dsp:txBody>
      <dsp:txXfrm>
        <a:off x="2735765" y="1036163"/>
        <a:ext cx="606082" cy="606082"/>
      </dsp:txXfrm>
    </dsp:sp>
    <dsp:sp modelId="{93CBC628-59FA-8346-A2D4-498017E524B2}">
      <dsp:nvSpPr>
        <dsp:cNvPr id="0" name=""/>
        <dsp:cNvSpPr/>
      </dsp:nvSpPr>
      <dsp:spPr>
        <a:xfrm rot="8100000">
          <a:off x="2474088" y="1645218"/>
          <a:ext cx="228125" cy="2892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 rot="10800000">
        <a:off x="2532503" y="1678878"/>
        <a:ext cx="159688" cy="173569"/>
      </dsp:txXfrm>
    </dsp:sp>
    <dsp:sp modelId="{BD7BFBB1-BDE5-5C4B-BF19-490E47E61256}">
      <dsp:nvSpPr>
        <dsp:cNvPr id="0" name=""/>
        <dsp:cNvSpPr/>
      </dsp:nvSpPr>
      <dsp:spPr>
        <a:xfrm>
          <a:off x="1699801" y="1821079"/>
          <a:ext cx="857130" cy="8571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58,000 members</a:t>
          </a:r>
        </a:p>
      </dsp:txBody>
      <dsp:txXfrm>
        <a:off x="1825325" y="1946603"/>
        <a:ext cx="606082" cy="606082"/>
      </dsp:txXfrm>
    </dsp:sp>
    <dsp:sp modelId="{69EC3582-67D7-674F-B07C-C75C066CB8A3}">
      <dsp:nvSpPr>
        <dsp:cNvPr id="0" name=""/>
        <dsp:cNvSpPr/>
      </dsp:nvSpPr>
      <dsp:spPr>
        <a:xfrm rot="13500000">
          <a:off x="1565562" y="1655428"/>
          <a:ext cx="226457" cy="2892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 rot="10800000">
        <a:off x="1623550" y="1737303"/>
        <a:ext cx="158520" cy="173569"/>
      </dsp:txXfrm>
    </dsp:sp>
    <dsp:sp modelId="{7B4D9615-4D32-924A-BA31-62DDFA21EB3D}">
      <dsp:nvSpPr>
        <dsp:cNvPr id="0" name=""/>
        <dsp:cNvSpPr/>
      </dsp:nvSpPr>
      <dsp:spPr>
        <a:xfrm>
          <a:off x="782997" y="910639"/>
          <a:ext cx="869858" cy="8571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EBU</a:t>
          </a:r>
        </a:p>
      </dsp:txBody>
      <dsp:txXfrm>
        <a:off x="910385" y="1036163"/>
        <a:ext cx="615082" cy="606082"/>
      </dsp:txXfrm>
    </dsp:sp>
    <dsp:sp modelId="{20D76143-B9FE-3647-A8F2-C6DECCBD1132}">
      <dsp:nvSpPr>
        <dsp:cNvPr id="0" name=""/>
        <dsp:cNvSpPr/>
      </dsp:nvSpPr>
      <dsp:spPr>
        <a:xfrm rot="18899623">
          <a:off x="1556459" y="742665"/>
          <a:ext cx="226533" cy="2892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1566414" y="824551"/>
        <a:ext cx="158573" cy="173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ADF615-9B51-A845-8D6D-CFC0A8C186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BCD22-5C68-F544-87A0-FC2004DF14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7408F-C615-0245-9ECA-739047AF5EC0}" type="datetimeFigureOut">
              <a:rPr lang="en-US" smtClean="0"/>
              <a:t>8/13/21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AFEA6C-1B3B-3D47-A934-FC0B418056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B839C3-4AD3-674C-B87C-0BDA494133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63DA0-BEEC-6C4E-A92B-8108A695D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44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83B49-7542-4BF6-9C85-3CFF2BA868DB}" type="datetimeFigureOut">
              <a:rPr lang="en-GB" smtClean="0"/>
              <a:t>13/08/2021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18EF3-1B1F-41D0-AB18-A285EB4BA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8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18EF3-1B1F-41D0-AB18-A285EB4BA17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67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18EF3-1B1F-41D0-AB18-A285EB4BA17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796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18EF3-1B1F-41D0-AB18-A285EB4BA17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790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18EF3-1B1F-41D0-AB18-A285EB4BA17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675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18EF3-1B1F-41D0-AB18-A285EB4BA17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84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18EF3-1B1F-41D0-AB18-A285EB4BA17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113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18EF3-1B1F-41D0-AB18-A285EB4BA17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531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18EF3-1B1F-41D0-AB18-A285EB4BA17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012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18EF3-1B1F-41D0-AB18-A285EB4BA17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670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18EF3-1B1F-41D0-AB18-A285EB4BA17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462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18EF3-1B1F-41D0-AB18-A285EB4BA17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683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18EF3-1B1F-41D0-AB18-A285EB4BA17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707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18EF3-1B1F-41D0-AB18-A285EB4BA17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910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18EF3-1B1F-41D0-AB18-A285EB4BA17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640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D631E-4054-4C73-90C6-31B6197F1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938214-F742-4B4E-8FC6-8F8B78B6D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B167D-55CC-421C-9701-C322C7F319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4153678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County Chairman’s  meeting 26</a:t>
            </a:r>
            <a:r>
              <a:rPr lang="en-GB" baseline="30000" dirty="0"/>
              <a:t>th</a:t>
            </a:r>
            <a:r>
              <a:rPr lang="en-GB" dirty="0"/>
              <a:t> May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7674E-2030-4F94-8FCE-D98D52A9C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53739" y="6356350"/>
            <a:ext cx="3600061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English Bridge Union – To bring bridge to everyone</a:t>
            </a:r>
            <a:fld id="{266CFC5E-0B6E-4D12-9CD6-664C7F6C75D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65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DD991E-56D9-4448-943F-C6211FFAAC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82A04-70D7-49C1-9D54-03D2FC778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2E60B-064B-4DDF-816E-E83CC690B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07D1-0DFD-4F97-8163-DD90D92C4EF1}" type="datetimeFigureOut">
              <a:rPr lang="en-GB" smtClean="0"/>
              <a:t>13/08/2021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1F658-BE5C-4DF3-9992-EE2CB713C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B84A-56A4-49A2-BBEC-9E1943FB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FC5E-0B6E-4D12-9CD6-664C7F6C7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45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AB0D3-49CD-4824-B3BB-2AEF6C6DD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C13F4-1324-4C58-9EB9-53E9A51D7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D6CE8-CAEE-2D42-95F1-0928EEA66A92}"/>
              </a:ext>
            </a:extLst>
          </p:cNvPr>
          <p:cNvSpPr txBox="1">
            <a:spLocks/>
          </p:cNvSpPr>
          <p:nvPr userDrawn="1"/>
        </p:nvSpPr>
        <p:spPr>
          <a:xfrm>
            <a:off x="8302690" y="6492875"/>
            <a:ext cx="38893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accent1"/>
                </a:solidFill>
              </a:rPr>
              <a:t>English Bridge Union – To bring bridge to everyone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2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F1C91-2B17-4CC3-80C3-B82690233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6BDCC-1E9A-4193-8281-3A9530CC9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654AF-4368-417B-8D56-F41BCC155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7F7E48F-DE08-4DD6-9580-C9ED81BC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4153678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srgbClr val="FF0000"/>
                </a:solidFill>
              </a:rPr>
              <a:t>County County Chairman’s meeting 26</a:t>
            </a:r>
            <a:r>
              <a:rPr lang="en-GB" baseline="30000" dirty="0">
                <a:solidFill>
                  <a:srgbClr val="FF0000"/>
                </a:solidFill>
              </a:rPr>
              <a:t>th</a:t>
            </a:r>
            <a:r>
              <a:rPr lang="en-GB" dirty="0">
                <a:solidFill>
                  <a:srgbClr val="FF0000"/>
                </a:solidFill>
              </a:rPr>
              <a:t> May 2021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0FBDD97-C828-4487-8FA7-88867841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123" y="6356350"/>
            <a:ext cx="4153677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English Bridge Union – To bring bridge to everyone</a:t>
            </a:r>
            <a:r>
              <a:rPr lang="en-GB" dirty="0">
                <a:solidFill>
                  <a:schemeClr val="bg1"/>
                </a:solidFill>
              </a:rPr>
              <a:t> Union – To bring bridge to everyone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50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57546-97D1-430F-86D7-1245E454D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494" y="365125"/>
            <a:ext cx="961989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0AB3E-C9DA-4C4A-AC20-2B0E1D7CB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58874-0788-47CF-87E7-3A9D587D9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72B5A4-5F50-4282-A652-1D5A94C070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8D35D6-18ED-49F9-B485-B642517B8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BDCBD60-6152-48DF-8D71-C3C3911062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4592216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County County Chairman’s meeting 26</a:t>
            </a:r>
            <a:r>
              <a:rPr lang="en-GB" baseline="30000" dirty="0">
                <a:solidFill>
                  <a:srgbClr val="FF0000"/>
                </a:solidFill>
              </a:rPr>
              <a:t>th</a:t>
            </a:r>
            <a:r>
              <a:rPr lang="en-GB" dirty="0">
                <a:solidFill>
                  <a:srgbClr val="FF0000"/>
                </a:solidFill>
              </a:rPr>
              <a:t> May 2021</a:t>
            </a:r>
          </a:p>
          <a:p>
            <a:r>
              <a:rPr lang="en-GB" dirty="0"/>
              <a:t>y Chairman’s  meeting 26</a:t>
            </a:r>
            <a:r>
              <a:rPr lang="en-GB" baseline="30000" dirty="0"/>
              <a:t>th</a:t>
            </a:r>
            <a:r>
              <a:rPr lang="en-GB" dirty="0"/>
              <a:t> May 2021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C7ADF7E-ADBF-4172-ABC7-60C403EE7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0637" y="6356350"/>
            <a:ext cx="4393163" cy="365125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GB" dirty="0"/>
              <a:t>English Bridge Union– To bring bridge to everyone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52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EE5A0-C785-4D1C-978F-1C0C9DE8E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F09C225-E7DB-4595-AB0E-5CBB8F13E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4153678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0000"/>
                </a:solidFill>
              </a:rPr>
              <a:t>County Chairman’s meeting 26</a:t>
            </a:r>
            <a:r>
              <a:rPr lang="en-GB" baseline="30000">
                <a:solidFill>
                  <a:srgbClr val="FF0000"/>
                </a:solidFill>
              </a:rPr>
              <a:t>th</a:t>
            </a:r>
            <a:r>
              <a:rPr lang="en-GB">
                <a:solidFill>
                  <a:srgbClr val="FF0000"/>
                </a:solidFill>
              </a:rPr>
              <a:t> May 2021</a:t>
            </a:r>
          </a:p>
          <a:p>
            <a:r>
              <a:rPr lang="en-GB"/>
              <a:t>y Chairman’s  meeting 26</a:t>
            </a:r>
            <a:r>
              <a:rPr lang="en-GB" baseline="30000"/>
              <a:t>th</a:t>
            </a:r>
            <a:r>
              <a:rPr lang="en-GB"/>
              <a:t> May 2021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D46EA54-DF05-4C31-98DB-52E48498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1185" y="6356350"/>
            <a:ext cx="3982616" cy="365125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GB"/>
              <a:t>English Bridge Union– To bring bridge to everyone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98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1C62D9-DE52-4E3D-B163-B239E9D43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07D1-0DFD-4F97-8163-DD90D92C4EF1}" type="datetimeFigureOut">
              <a:rPr lang="en-GB" smtClean="0"/>
              <a:t>13/08/2021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A59EC-3579-4D1E-A2DA-CC730470A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B4E69-98E5-40EB-95B2-D7AE1D565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FC5E-0B6E-4D12-9CD6-664C7F6C7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58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9CAF5-7EA9-426D-A55B-E354F1DAF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08B1A-14D0-44D2-898C-ECA451BAF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0BCF17-2B7E-46A4-872D-3748EEEC4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2487E-349F-49B4-A463-726517BA3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07D1-0DFD-4F97-8163-DD90D92C4EF1}" type="datetimeFigureOut">
              <a:rPr lang="en-GB" smtClean="0"/>
              <a:t>13/08/2021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1D891-2E32-4DA6-87D1-A28C640C0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874461-4A3A-4068-8889-D2C2D9E1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FC5E-0B6E-4D12-9CD6-664C7F6C7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12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CD104-B6E9-4370-A332-C3300975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76671-D56F-42CD-B923-8E237183F6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F8361F-CCDD-4D61-ADAE-9FA66CA74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9E474-0186-4151-A2AC-38FF1EC4C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07D1-0DFD-4F97-8163-DD90D92C4EF1}" type="datetimeFigureOut">
              <a:rPr lang="en-GB" smtClean="0"/>
              <a:t>13/08/2021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D9251C-2F93-4B7B-A4E3-B6EE864BC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71E8D-0C8A-44C8-A3FA-7363A8ABD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FC5E-0B6E-4D12-9CD6-664C7F6C7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43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17A5C-CBB1-4732-A96C-988E96425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354C88-0E84-49B0-B673-8CC20190A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5C0DF-F317-4983-98C7-AE2A9C040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07D1-0DFD-4F97-8163-DD90D92C4EF1}" type="datetimeFigureOut">
              <a:rPr lang="en-GB" smtClean="0"/>
              <a:t>13/08/2021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5130D-6C2E-4E56-AAF8-3754AA50A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A0A27-AA41-44B9-9CFD-A8E62C338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FC5E-0B6E-4D12-9CD6-664C7F6C7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01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CEE7E1-BF33-4E80-AB2E-FAFD05E44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114" y="365125"/>
            <a:ext cx="94596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0A54A-DFE2-4C4E-B41D-B4D0B8687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802F4-5F23-44B0-AF37-3042EFE0D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EA4828"/>
                </a:solidFill>
              </a:defRPr>
            </a:lvl1pPr>
          </a:lstStyle>
          <a:p>
            <a:r>
              <a:rPr lang="en-GB" dirty="0"/>
              <a:t>Chairman’s Meeting 26</a:t>
            </a:r>
            <a:r>
              <a:rPr lang="en-GB" baseline="30000" dirty="0"/>
              <a:t>th</a:t>
            </a:r>
            <a:r>
              <a:rPr lang="en-GB" dirty="0"/>
              <a:t> May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871F6-DC03-4C94-B689-67A13C44A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rgbClr val="EF4023"/>
                </a:solidFill>
              </a:defRPr>
            </a:lvl1pPr>
          </a:lstStyle>
          <a:p>
            <a:r>
              <a:rPr lang="en-GB" dirty="0"/>
              <a:t>EBU Vision: To bring bridge to everyone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5348C-CA47-44D4-B786-F90C5DD6C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CFC5E-0B6E-4D12-9CD6-664C7F6C75D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A picture containing polygon&#10;&#10;Description automatically generated">
            <a:extLst>
              <a:ext uri="{FF2B5EF4-FFF2-40B4-BE49-F238E27FC236}">
                <a16:creationId xmlns:a16="http://schemas.microsoft.com/office/drawing/2014/main" id="{CCBC39F2-38CE-4F28-BD4A-ECEE4281AFB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" y="-57840"/>
            <a:ext cx="1750633" cy="175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0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u.co.uk/clubs/club-affiliation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hyperlink" Target="mailto:gordon@ebu.co.uk" TargetMode="External"/><Relationship Id="rId4" Type="http://schemas.openxmlformats.org/officeDocument/2006/relationships/hyperlink" Target="mailto:jonathan@ebu.co.u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1288E-D808-4C69-AE2A-69D192DE2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23965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GB" sz="4400" b="1" dirty="0"/>
              <a:t>English Bridge Union (EBU)</a:t>
            </a:r>
          </a:p>
        </p:txBody>
      </p:sp>
      <p:pic>
        <p:nvPicPr>
          <p:cNvPr id="6" name="Picture 5" descr="A picture containing text, person, indoor, posing&#10;&#10;Description automatically generated">
            <a:extLst>
              <a:ext uri="{FF2B5EF4-FFF2-40B4-BE49-F238E27FC236}">
                <a16:creationId xmlns:a16="http://schemas.microsoft.com/office/drawing/2014/main" id="{350E9C91-6FAD-D048-83EB-9A0D43AF17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" r="4422" b="-2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1CA9FF1-67A2-4DCD-860B-8311997B6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3141057"/>
            <a:ext cx="3932237" cy="1754188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Free trial period for unaffiliated clubs and their members</a:t>
            </a:r>
          </a:p>
        </p:txBody>
      </p:sp>
      <p:sp>
        <p:nvSpPr>
          <p:cNvPr id="4" name="Slide Number Placeholder 5" hidden="1">
            <a:extLst>
              <a:ext uri="{FF2B5EF4-FFF2-40B4-BE49-F238E27FC236}">
                <a16:creationId xmlns:a16="http://schemas.microsoft.com/office/drawing/2014/main" id="{5657E398-9B7F-45D8-AF34-07B63185A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8414" y="6364739"/>
            <a:ext cx="36000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</a:rPr>
              <a:t>English Bridge Union – To bring bridge to everyone</a:t>
            </a:r>
            <a:fld id="{266CFC5E-0B6E-4D12-9CD6-664C7F6C75D8}" type="slidenum">
              <a:rPr lang="en-GB" smtClean="0"/>
              <a:pPr>
                <a:spcAft>
                  <a:spcPts val="600"/>
                </a:spcAft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00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E40C4-CABD-4212-921E-FEE54B9AD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114" y="365125"/>
            <a:ext cx="9459686" cy="708301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i="1" dirty="0">
                <a:solidFill>
                  <a:schemeClr val="bg1"/>
                </a:solidFill>
              </a:rPr>
              <a:t> 2. The Benefits of Affiliation to your Club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D7495D-29C6-5C48-9FE9-D671BE491068}"/>
              </a:ext>
            </a:extLst>
          </p:cNvPr>
          <p:cNvSpPr/>
          <p:nvPr/>
        </p:nvSpPr>
        <p:spPr>
          <a:xfrm>
            <a:off x="2515507" y="1535042"/>
            <a:ext cx="7111093" cy="3952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Be informed and be Part of the Bridge Community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62F316-D7A9-BC40-A5C0-34A42701EDBD}"/>
              </a:ext>
            </a:extLst>
          </p:cNvPr>
          <p:cNvSpPr/>
          <p:nvPr/>
        </p:nvSpPr>
        <p:spPr>
          <a:xfrm>
            <a:off x="2515507" y="1930278"/>
            <a:ext cx="7111093" cy="44653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GB" sz="1100" b="1" u="sng" dirty="0">
              <a:solidFill>
                <a:schemeClr val="tx1"/>
              </a:solidFill>
            </a:endParaRPr>
          </a:p>
          <a:p>
            <a:pPr marL="285750" lvl="1" indent="-285750"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u="sng" dirty="0">
                <a:solidFill>
                  <a:schemeClr val="tx1"/>
                </a:solidFill>
              </a:rPr>
              <a:t>Club Management Focus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– electronic newsletter especially for club administrators with up-to-date information</a:t>
            </a:r>
          </a:p>
          <a:p>
            <a:pPr marL="285750" lvl="1" indent="-285750"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Benefit from the</a:t>
            </a:r>
            <a:r>
              <a:rPr lang="en-GB" sz="1600" b="1" u="sng" dirty="0">
                <a:solidFill>
                  <a:schemeClr val="tx1"/>
                </a:solidFill>
              </a:rPr>
              <a:t> EBU Web site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with a treasure trove of resources to help run your club – continuously developed and refined over several years</a:t>
            </a:r>
          </a:p>
          <a:p>
            <a:pPr marL="285750" lvl="1" indent="-285750"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Work with other clubs, your county and the EBU to promote and encourage</a:t>
            </a:r>
            <a:r>
              <a:rPr lang="en-GB" sz="1600" b="1" u="sng" dirty="0">
                <a:solidFill>
                  <a:schemeClr val="tx1"/>
                </a:solidFill>
              </a:rPr>
              <a:t> younger players</a:t>
            </a:r>
            <a:endParaRPr lang="en-GB" sz="1600" dirty="0">
              <a:solidFill>
                <a:schemeClr val="tx1"/>
              </a:solidFill>
            </a:endParaRPr>
          </a:p>
          <a:p>
            <a:pPr marL="285750" lvl="1" indent="-285750"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Join in with others </a:t>
            </a:r>
            <a:r>
              <a:rPr lang="en-GB" sz="1600" b="1" u="sng" dirty="0">
                <a:solidFill>
                  <a:schemeClr val="tx1"/>
                </a:solidFill>
              </a:rPr>
              <a:t>to Promote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the game and ensure the game is welcoming and friendly to newcomers</a:t>
            </a:r>
          </a:p>
          <a:p>
            <a:pPr marL="285750" lvl="1" indent="-285750"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u="sng" dirty="0">
                <a:solidFill>
                  <a:schemeClr val="tx1"/>
                </a:solidFill>
              </a:rPr>
              <a:t>Link</a:t>
            </a:r>
            <a:r>
              <a:rPr lang="en-GB" sz="1600" dirty="0">
                <a:solidFill>
                  <a:schemeClr val="tx1"/>
                </a:solidFill>
              </a:rPr>
              <a:t> with, and benefit from, the support of</a:t>
            </a:r>
            <a:r>
              <a:rPr lang="en-GB" sz="1600" b="1" u="sng" dirty="0">
                <a:solidFill>
                  <a:schemeClr val="tx1"/>
                </a:solidFill>
              </a:rPr>
              <a:t> the other 600 clubs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and your county with their dedicated (unpaid) committee members and other volunteers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Enjoy </a:t>
            </a:r>
            <a:r>
              <a:rPr lang="en-GB" sz="1600" u="sng" dirty="0">
                <a:solidFill>
                  <a:schemeClr val="tx1"/>
                </a:solidFill>
              </a:rPr>
              <a:t>games against other clubs</a:t>
            </a:r>
            <a:r>
              <a:rPr lang="en-GB" sz="1600" dirty="0">
                <a:solidFill>
                  <a:schemeClr val="tx1"/>
                </a:solidFill>
              </a:rPr>
              <a:t> and in county events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GB" sz="800" b="1" dirty="0">
              <a:solidFill>
                <a:schemeClr val="tx1"/>
              </a:solidFill>
            </a:endParaRPr>
          </a:p>
        </p:txBody>
      </p:sp>
      <p:pic>
        <p:nvPicPr>
          <p:cNvPr id="14" name="Content Placeholder 7" descr="Logo, company name&#10;&#10;Description automatically generated">
            <a:extLst>
              <a:ext uri="{FF2B5EF4-FFF2-40B4-BE49-F238E27FC236}">
                <a16:creationId xmlns:a16="http://schemas.microsoft.com/office/drawing/2014/main" id="{FA489A8E-9223-A047-9765-40BC8CA73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768600"/>
            <a:ext cx="1675281" cy="871146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66D6CBE-61C1-D946-A0A5-82371FCFF4EF}"/>
              </a:ext>
            </a:extLst>
          </p:cNvPr>
          <p:cNvSpPr/>
          <p:nvPr/>
        </p:nvSpPr>
        <p:spPr>
          <a:xfrm>
            <a:off x="392978" y="3570207"/>
            <a:ext cx="1473523" cy="152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/>
              <a:t>Try it out for free – see if it suits your club and its members</a:t>
            </a:r>
          </a:p>
        </p:txBody>
      </p:sp>
      <p:pic>
        <p:nvPicPr>
          <p:cNvPr id="17" name="Picture 16" descr="A picture containing text, indoor, table, person&#10;&#10;Description automatically generated">
            <a:extLst>
              <a:ext uri="{FF2B5EF4-FFF2-40B4-BE49-F238E27FC236}">
                <a16:creationId xmlns:a16="http://schemas.microsoft.com/office/drawing/2014/main" id="{D1F7E054-BB70-CD48-95A7-D286B8718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585" y="3199231"/>
            <a:ext cx="2257496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27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1F303-9794-BE4F-9887-152571CA7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781" y="441324"/>
            <a:ext cx="9459686" cy="765175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i="1" dirty="0">
                <a:solidFill>
                  <a:schemeClr val="bg1"/>
                </a:solidFill>
              </a:rPr>
              <a:t> 3. Be Part of a National </a:t>
            </a:r>
            <a:r>
              <a:rPr lang="en-US" sz="3600" i="1" dirty="0" err="1">
                <a:solidFill>
                  <a:schemeClr val="bg1"/>
                </a:solidFill>
              </a:rPr>
              <a:t>Organisation</a:t>
            </a:r>
            <a:endParaRPr lang="en-US" sz="36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09BF2-928C-BA48-8A8C-ABAB425CE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13164"/>
            <a:ext cx="9207500" cy="4799831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500" dirty="0"/>
          </a:p>
          <a:p>
            <a:pPr marL="0" indent="0" algn="ctr">
              <a:buNone/>
            </a:pPr>
            <a:r>
              <a:rPr lang="en-US" dirty="0"/>
              <a:t>A National </a:t>
            </a:r>
            <a:r>
              <a:rPr lang="en-US" dirty="0" err="1"/>
              <a:t>Organisation</a:t>
            </a:r>
            <a:endParaRPr lang="en-US" dirty="0"/>
          </a:p>
          <a:p>
            <a:pPr marL="742950" lvl="2" indent="-285750">
              <a:lnSpc>
                <a:spcPct val="110000"/>
              </a:lnSpc>
              <a:spcAft>
                <a:spcPts val="600"/>
              </a:spcAft>
            </a:pPr>
            <a:endParaRPr lang="en-US" sz="1600" dirty="0"/>
          </a:p>
          <a:p>
            <a:pPr marL="285750" lvl="1" indent="-285750">
              <a:lnSpc>
                <a:spcPct val="110000"/>
              </a:lnSpc>
              <a:spcAft>
                <a:spcPts val="600"/>
              </a:spcAft>
            </a:pPr>
            <a:r>
              <a:rPr lang="en-US" sz="2000" dirty="0"/>
              <a:t>Promote the benefits of the game across the country including well-being and social benefits so that everyone can benefit </a:t>
            </a:r>
          </a:p>
          <a:p>
            <a:pPr marL="285750" lvl="1" indent="-285750">
              <a:lnSpc>
                <a:spcPct val="110000"/>
              </a:lnSpc>
              <a:spcAft>
                <a:spcPts val="600"/>
              </a:spcAft>
            </a:pPr>
            <a:r>
              <a:rPr lang="en-US" sz="2000" dirty="0"/>
              <a:t>Promote bridge to young people across the nation in a coordinated fashion</a:t>
            </a:r>
          </a:p>
          <a:p>
            <a:pPr marL="285750" lvl="1" indent="-285750">
              <a:lnSpc>
                <a:spcPct val="110000"/>
              </a:lnSpc>
              <a:spcAft>
                <a:spcPts val="600"/>
              </a:spcAft>
            </a:pPr>
            <a:r>
              <a:rPr lang="en-US" sz="2000" dirty="0"/>
              <a:t>Work with the Government and other bodies to ensure that bridge gets fair treatment</a:t>
            </a:r>
          </a:p>
          <a:p>
            <a:pPr marL="285750" lvl="1" indent="-285750">
              <a:lnSpc>
                <a:spcPct val="110000"/>
              </a:lnSpc>
              <a:spcAft>
                <a:spcPts val="600"/>
              </a:spcAft>
            </a:pPr>
            <a:r>
              <a:rPr lang="en-US" sz="2000" dirty="0"/>
              <a:t>Work with international Bridge </a:t>
            </a:r>
            <a:r>
              <a:rPr lang="en-US" sz="2000" dirty="0" err="1"/>
              <a:t>organisations</a:t>
            </a:r>
            <a:r>
              <a:rPr lang="en-US" sz="2000" dirty="0"/>
              <a:t> to enable England and Great Britain to be represented in international competitions and to influence the future of bridge internationally </a:t>
            </a:r>
          </a:p>
          <a:p>
            <a:pPr marL="285750" lvl="1" indent="-285750">
              <a:lnSpc>
                <a:spcPct val="110000"/>
              </a:lnSpc>
              <a:spcAft>
                <a:spcPts val="600"/>
              </a:spcAft>
            </a:pPr>
            <a:r>
              <a:rPr lang="en-US" sz="2000" dirty="0"/>
              <a:t>Coordinate responses to changing circumstances; this was especially critical in COVID and will be in the return to normal life post COVID </a:t>
            </a:r>
          </a:p>
          <a:p>
            <a:pPr marL="285750" lvl="1" indent="-285750">
              <a:lnSpc>
                <a:spcPct val="110000"/>
              </a:lnSpc>
              <a:spcAft>
                <a:spcPts val="600"/>
              </a:spcAft>
            </a:pPr>
            <a:r>
              <a:rPr lang="en-US" sz="2000" dirty="0"/>
              <a:t>Keep up-to-date with bridge developments and ensure they are known throughout the bridge community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9D781D-99D2-9645-A8C5-7A7C4C72776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02690" y="6492875"/>
            <a:ext cx="3889310" cy="365125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>
                <a:solidFill>
                  <a:schemeClr val="accent1"/>
                </a:solidFill>
              </a:rPr>
              <a:t>English Bridge Union – To bring bridge to everyone</a:t>
            </a:r>
          </a:p>
        </p:txBody>
      </p:sp>
      <p:pic>
        <p:nvPicPr>
          <p:cNvPr id="9" name="Content Placeholder 7" descr="Logo, company name&#10;&#10;Description automatically generated">
            <a:extLst>
              <a:ext uri="{FF2B5EF4-FFF2-40B4-BE49-F238E27FC236}">
                <a16:creationId xmlns:a16="http://schemas.microsoft.com/office/drawing/2014/main" id="{9571AC44-497B-F34E-A4DF-E73EB6480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2768600"/>
            <a:ext cx="1675281" cy="8711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C74F646-2DF3-7141-8510-D3D3828E8D17}"/>
              </a:ext>
            </a:extLst>
          </p:cNvPr>
          <p:cNvSpPr/>
          <p:nvPr/>
        </p:nvSpPr>
        <p:spPr>
          <a:xfrm>
            <a:off x="164378" y="3570207"/>
            <a:ext cx="1473523" cy="152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/>
              <a:t>Try it out for free – see if it suits your club and its members</a:t>
            </a:r>
          </a:p>
        </p:txBody>
      </p:sp>
    </p:spTree>
    <p:extLst>
      <p:ext uri="{BB962C8B-B14F-4D97-AF65-F5344CB8AC3E}">
        <p14:creationId xmlns:p14="http://schemas.microsoft.com/office/powerpoint/2010/main" val="2620386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E40C4-CABD-4212-921E-FEE54B9AD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321" y="288248"/>
            <a:ext cx="9459686" cy="870745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i="1" dirty="0">
                <a:solidFill>
                  <a:schemeClr val="bg1"/>
                </a:solidFill>
              </a:rPr>
              <a:t> The Offer – A Trial Period of Free Membership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CA2726-8BF5-F44B-8792-A7E8224C52D3}"/>
              </a:ext>
            </a:extLst>
          </p:cNvPr>
          <p:cNvSpPr/>
          <p:nvPr/>
        </p:nvSpPr>
        <p:spPr>
          <a:xfrm>
            <a:off x="1227099" y="1619115"/>
            <a:ext cx="5271065" cy="448909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b="1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b="1" dirty="0"/>
              <a:t>Free membership to club members between October 2021 to September 2022  </a:t>
            </a:r>
            <a:r>
              <a:rPr lang="en-GB" sz="1200" dirty="0"/>
              <a:t>- no fee is paid to the EBU for playing in the club during this period.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/>
              <a:t>Club members will enjoy all the benefits of membership including: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/>
              <a:t>Master points that celebrate achievement and improvement and a grading system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/>
              <a:t>Free Magazine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/>
              <a:t>Inter-club competition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/>
              <a:t>Ability to play in county and national events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b="1" dirty="0"/>
              <a:t>Free membership for clubs until April 2023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/>
              <a:t>Not all club benefits will apply.  The following will: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/>
              <a:t>Full support for clubs from EBU personnel and associated tools and information 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err="1"/>
              <a:t>EBUScore</a:t>
            </a:r>
            <a:r>
              <a:rPr lang="en-GB" sz="1200" dirty="0"/>
              <a:t> (a scoring system for clubs)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/>
              <a:t>Ten per cent reduction on training for one director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GB" sz="12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/>
              <a:t>To assist the clubs through the process of affiliation, full support will be provided by the EBU.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12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pic>
        <p:nvPicPr>
          <p:cNvPr id="8" name="Picture 7" descr="A hand holding playing cards&#10;&#10;Description automatically generated with low confidence">
            <a:extLst>
              <a:ext uri="{FF2B5EF4-FFF2-40B4-BE49-F238E27FC236}">
                <a16:creationId xmlns:a16="http://schemas.microsoft.com/office/drawing/2014/main" id="{EF394EC0-63E9-A44A-B8A9-1A1F544C8A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8566" b="1"/>
          <a:stretch/>
        </p:blipFill>
        <p:spPr>
          <a:xfrm>
            <a:off x="6666935" y="1635124"/>
            <a:ext cx="5271064" cy="4489559"/>
          </a:xfrm>
          <a:prstGeom prst="rect">
            <a:avLst/>
          </a:prstGeom>
          <a:noFill/>
        </p:spPr>
      </p:pic>
      <p:sp>
        <p:nvSpPr>
          <p:cNvPr id="4" name="Slide Number Placeholder 5" hidden="1">
            <a:extLst>
              <a:ext uri="{FF2B5EF4-FFF2-40B4-BE49-F238E27FC236}">
                <a16:creationId xmlns:a16="http://schemas.microsoft.com/office/drawing/2014/main" id="{A31B8FDF-21A8-47CF-AD1C-5BBB657D7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1111" y="6398295"/>
            <a:ext cx="3889310" cy="365125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en-GB" dirty="0">
                <a:solidFill>
                  <a:schemeClr val="accent1"/>
                </a:solidFill>
              </a:rPr>
              <a:t>English Bridge Union – To bring bridge to everyone</a:t>
            </a:r>
            <a:endParaRPr lang="en-GB">
              <a:solidFill>
                <a:schemeClr val="accent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BC6413-8F92-C94F-AA20-2B7709E4A566}"/>
              </a:ext>
            </a:extLst>
          </p:cNvPr>
          <p:cNvSpPr txBox="1">
            <a:spLocks/>
          </p:cNvSpPr>
          <p:nvPr/>
        </p:nvSpPr>
        <p:spPr>
          <a:xfrm>
            <a:off x="8302690" y="6489462"/>
            <a:ext cx="38893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accent1"/>
                </a:solidFill>
              </a:rPr>
              <a:t>English Bridge Union – To bring bridge to everyone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EF2272-8646-CC4A-8432-1A16AFB78AF6}"/>
              </a:ext>
            </a:extLst>
          </p:cNvPr>
          <p:cNvSpPr txBox="1"/>
          <p:nvPr/>
        </p:nvSpPr>
        <p:spPr>
          <a:xfrm>
            <a:off x="1244657" y="6200420"/>
            <a:ext cx="941441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sz="1800" dirty="0"/>
              <a:t>Try it out – see if it suits your club and its members</a:t>
            </a:r>
          </a:p>
        </p:txBody>
      </p:sp>
    </p:spTree>
    <p:extLst>
      <p:ext uri="{BB962C8B-B14F-4D97-AF65-F5344CB8AC3E}">
        <p14:creationId xmlns:p14="http://schemas.microsoft.com/office/powerpoint/2010/main" val="3393911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E40C4-CABD-4212-921E-FEE54B9AD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198" y="415130"/>
            <a:ext cx="9459686" cy="870745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i="1" dirty="0">
                <a:solidFill>
                  <a:schemeClr val="bg1"/>
                </a:solidFill>
              </a:rPr>
              <a:t> The Offer – Eligibility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CA2726-8BF5-F44B-8792-A7E8224C52D3}"/>
              </a:ext>
            </a:extLst>
          </p:cNvPr>
          <p:cNvSpPr/>
          <p:nvPr/>
        </p:nvSpPr>
        <p:spPr>
          <a:xfrm>
            <a:off x="1318164" y="1847849"/>
            <a:ext cx="5118264" cy="429169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/>
          <a:p>
            <a:endParaRPr lang="en-GB" b="1" dirty="0"/>
          </a:p>
          <a:p>
            <a:r>
              <a:rPr lang="en-GB" b="1" dirty="0"/>
              <a:t> The offer is extended to:</a:t>
            </a:r>
            <a:endParaRPr lang="en-GB" dirty="0"/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Clubs that have never been affiliated or have been unaffiliated since 2010 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Clubs that have joined to form a single club following ‘lock-down’ </a:t>
            </a:r>
          </a:p>
          <a:p>
            <a:pPr marL="1200150" lvl="2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if any such new club is not affiliated and </a:t>
            </a:r>
          </a:p>
          <a:p>
            <a:pPr marL="1200150" lvl="2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providing not all its constituent clubs were previously affiliated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b="1" dirty="0"/>
              <a:t> The offer is </a:t>
            </a:r>
            <a:r>
              <a:rPr lang="en-GB" b="1" u="sng" dirty="0"/>
              <a:t>not</a:t>
            </a:r>
            <a:r>
              <a:rPr lang="en-GB" b="1" dirty="0"/>
              <a:t> extended to: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Clubs that have affiliated after 2010 and subsequently disaffiliated.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Clubs that have recently affiliated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8" name="Picture 7" descr="A hand holding playing cards&#10;&#10;Description automatically generated with low confidence">
            <a:extLst>
              <a:ext uri="{FF2B5EF4-FFF2-40B4-BE49-F238E27FC236}">
                <a16:creationId xmlns:a16="http://schemas.microsoft.com/office/drawing/2014/main" id="{EF394EC0-63E9-A44A-B8A9-1A1F544C8A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8566" b="1"/>
          <a:stretch/>
        </p:blipFill>
        <p:spPr>
          <a:xfrm>
            <a:off x="6617770" y="1871599"/>
            <a:ext cx="4940881" cy="4267944"/>
          </a:xfrm>
          <a:prstGeom prst="rect">
            <a:avLst/>
          </a:prstGeom>
          <a:noFill/>
        </p:spPr>
      </p:pic>
      <p:sp>
        <p:nvSpPr>
          <p:cNvPr id="4" name="Slide Number Placeholder 5" hidden="1">
            <a:extLst>
              <a:ext uri="{FF2B5EF4-FFF2-40B4-BE49-F238E27FC236}">
                <a16:creationId xmlns:a16="http://schemas.microsoft.com/office/drawing/2014/main" id="{A31B8FDF-21A8-47CF-AD1C-5BBB657D7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1111" y="6398295"/>
            <a:ext cx="3889310" cy="365125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en-GB" dirty="0">
                <a:solidFill>
                  <a:schemeClr val="accent1"/>
                </a:solidFill>
              </a:rPr>
              <a:t>English Bridge Union – To bring bridge to everyone</a:t>
            </a:r>
            <a:endParaRPr lang="en-GB">
              <a:solidFill>
                <a:schemeClr val="accent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BC6413-8F92-C94F-AA20-2B7709E4A566}"/>
              </a:ext>
            </a:extLst>
          </p:cNvPr>
          <p:cNvSpPr txBox="1">
            <a:spLocks/>
          </p:cNvSpPr>
          <p:nvPr/>
        </p:nvSpPr>
        <p:spPr>
          <a:xfrm>
            <a:off x="8302690" y="6489462"/>
            <a:ext cx="38893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1"/>
                </a:solidFill>
              </a:rPr>
              <a:t>English Bridge Union – To bring bridge to everyone</a:t>
            </a:r>
          </a:p>
        </p:txBody>
      </p:sp>
    </p:spTree>
    <p:extLst>
      <p:ext uri="{BB962C8B-B14F-4D97-AF65-F5344CB8AC3E}">
        <p14:creationId xmlns:p14="http://schemas.microsoft.com/office/powerpoint/2010/main" val="2563334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E40C4-CABD-4212-921E-FEE54B9AD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697" y="415130"/>
            <a:ext cx="9459686" cy="870745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i="1" dirty="0">
                <a:solidFill>
                  <a:schemeClr val="bg1"/>
                </a:solidFill>
              </a:rPr>
              <a:t> Financials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CA2726-8BF5-F44B-8792-A7E8224C52D3}"/>
              </a:ext>
            </a:extLst>
          </p:cNvPr>
          <p:cNvSpPr/>
          <p:nvPr/>
        </p:nvSpPr>
        <p:spPr>
          <a:xfrm>
            <a:off x="1626919" y="1847849"/>
            <a:ext cx="5586682" cy="372427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/>
          <a:p>
            <a:endParaRPr lang="en-GB" b="1" dirty="0"/>
          </a:p>
          <a:p>
            <a:r>
              <a:rPr lang="en-GB" b="1" dirty="0"/>
              <a:t>Outside of this offer the normal financials are:</a:t>
            </a:r>
          </a:p>
          <a:p>
            <a:endParaRPr lang="en-GB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Clubs pay £27 a year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Each time a player plays, 40p is paid; if a player plays once a week this is about £20 a year or about £1.50 a month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EBU makes these charges so that they approximately cover the costs of providing the services to clubs and members (EBU is a non-profit organisation) </a:t>
            </a:r>
          </a:p>
        </p:txBody>
      </p:sp>
      <p:pic>
        <p:nvPicPr>
          <p:cNvPr id="8" name="Picture 7" descr="A hand holding playing cards&#10;&#10;Description automatically generated with low confidence">
            <a:extLst>
              <a:ext uri="{FF2B5EF4-FFF2-40B4-BE49-F238E27FC236}">
                <a16:creationId xmlns:a16="http://schemas.microsoft.com/office/drawing/2014/main" id="{EF394EC0-63E9-A44A-B8A9-1A1F544C8A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8566" b="1"/>
          <a:stretch/>
        </p:blipFill>
        <p:spPr>
          <a:xfrm>
            <a:off x="7387730" y="1825625"/>
            <a:ext cx="4434889" cy="3724275"/>
          </a:xfrm>
          <a:prstGeom prst="rect">
            <a:avLst/>
          </a:prstGeom>
          <a:noFill/>
        </p:spPr>
      </p:pic>
      <p:sp>
        <p:nvSpPr>
          <p:cNvPr id="4" name="Slide Number Placeholder 5" hidden="1">
            <a:extLst>
              <a:ext uri="{FF2B5EF4-FFF2-40B4-BE49-F238E27FC236}">
                <a16:creationId xmlns:a16="http://schemas.microsoft.com/office/drawing/2014/main" id="{A31B8FDF-21A8-47CF-AD1C-5BBB657D7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1111" y="6398295"/>
            <a:ext cx="3889310" cy="365125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en-GB" dirty="0">
                <a:solidFill>
                  <a:schemeClr val="accent1"/>
                </a:solidFill>
              </a:rPr>
              <a:t>English Bridge Union – To bring bridge to everyone</a:t>
            </a:r>
            <a:endParaRPr lang="en-GB">
              <a:solidFill>
                <a:schemeClr val="accent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BC6413-8F92-C94F-AA20-2B7709E4A566}"/>
              </a:ext>
            </a:extLst>
          </p:cNvPr>
          <p:cNvSpPr txBox="1">
            <a:spLocks/>
          </p:cNvSpPr>
          <p:nvPr/>
        </p:nvSpPr>
        <p:spPr>
          <a:xfrm>
            <a:off x="8302690" y="6489462"/>
            <a:ext cx="38893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accent1"/>
                </a:solidFill>
              </a:rPr>
              <a:t>English Bridge Union – To bring bridge to everyone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36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E40C4-CABD-4212-921E-FEE54B9AD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54" y="339802"/>
            <a:ext cx="9459686" cy="870745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i="1" dirty="0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CA2726-8BF5-F44B-8792-A7E8224C52D3}"/>
              </a:ext>
            </a:extLst>
          </p:cNvPr>
          <p:cNvSpPr/>
          <p:nvPr/>
        </p:nvSpPr>
        <p:spPr>
          <a:xfrm>
            <a:off x="1457860" y="1292319"/>
            <a:ext cx="9884420" cy="496344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GB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dirty="0"/>
              <a:t> For more information or to accept this offer, please contact: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	Jonathan </a:t>
            </a:r>
            <a:r>
              <a:rPr lang="en-GB" sz="2000" dirty="0" err="1"/>
              <a:t>Lillycrop</a:t>
            </a:r>
            <a:r>
              <a:rPr lang="en-GB" sz="2000" dirty="0"/>
              <a:t> - Club Liaison Officer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	Gordon Rainsford - Chief Executive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	Your Club Contact -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000" dirty="0"/>
          </a:p>
          <a:p>
            <a:pPr marL="0" lvl="2"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	 Or visit the EBU website:   </a:t>
            </a:r>
            <a:r>
              <a:rPr lang="en-GB" sz="2000" dirty="0">
                <a:hlinkClick r:id="rId3"/>
              </a:rPr>
              <a:t>Club-enquiry</a:t>
            </a:r>
            <a:endParaRPr lang="en-GB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1600" dirty="0"/>
          </a:p>
        </p:txBody>
      </p:sp>
      <p:sp>
        <p:nvSpPr>
          <p:cNvPr id="4" name="Slide Number Placeholder 5" hidden="1">
            <a:extLst>
              <a:ext uri="{FF2B5EF4-FFF2-40B4-BE49-F238E27FC236}">
                <a16:creationId xmlns:a16="http://schemas.microsoft.com/office/drawing/2014/main" id="{A31B8FDF-21A8-47CF-AD1C-5BBB657D7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1111" y="6398295"/>
            <a:ext cx="3889310" cy="365125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en-GB" dirty="0">
                <a:solidFill>
                  <a:schemeClr val="accent1"/>
                </a:solidFill>
              </a:rPr>
              <a:t>English Bridge Union – To bring bridge to everyone</a:t>
            </a:r>
            <a:endParaRPr lang="en-GB">
              <a:solidFill>
                <a:schemeClr val="accent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BC6413-8F92-C94F-AA20-2B7709E4A566}"/>
              </a:ext>
            </a:extLst>
          </p:cNvPr>
          <p:cNvSpPr txBox="1">
            <a:spLocks/>
          </p:cNvSpPr>
          <p:nvPr/>
        </p:nvSpPr>
        <p:spPr>
          <a:xfrm>
            <a:off x="8302690" y="6492875"/>
            <a:ext cx="38893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1"/>
                </a:solidFill>
              </a:rPr>
              <a:t>English Bridge Union – To bring bridge to everyone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8C1506-3A11-E34F-8C58-D1DF0A71CFD3}"/>
              </a:ext>
            </a:extLst>
          </p:cNvPr>
          <p:cNvSpPr/>
          <p:nvPr/>
        </p:nvSpPr>
        <p:spPr>
          <a:xfrm>
            <a:off x="6806918" y="2163191"/>
            <a:ext cx="3887748" cy="309757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/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GB" sz="2000" dirty="0">
                <a:solidFill>
                  <a:srgbClr val="3273DC"/>
                </a:solidFill>
                <a:hlinkClick r:id="rId4"/>
              </a:rPr>
              <a:t>jonathan@ebu.co.uk</a:t>
            </a:r>
            <a:endParaRPr lang="en-GB" sz="2000" dirty="0">
              <a:solidFill>
                <a:srgbClr val="3273DC"/>
              </a:solidFill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01296 317206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0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GB" sz="2000" dirty="0">
                <a:solidFill>
                  <a:srgbClr val="3273DC"/>
                </a:solidFill>
                <a:hlinkClick r:id="rId5"/>
              </a:rPr>
              <a:t>gordon@ebu.co.uk</a:t>
            </a:r>
            <a:endParaRPr lang="en-GB" sz="2000" dirty="0">
              <a:solidFill>
                <a:srgbClr val="3273DC"/>
              </a:solidFill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01296 317222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GB" sz="20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GB" sz="8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TBC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TBC</a:t>
            </a:r>
            <a:endParaRPr lang="en-GB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1600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2080C795-ED14-5945-B8A4-AEDD1DBE4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59" y="2369955"/>
            <a:ext cx="270321" cy="27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84DC4A7-4D7A-AA42-A3C5-77FFAF5ED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694" y="2657842"/>
            <a:ext cx="390453" cy="39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BAACAE6C-3D6A-804D-AA5A-0CE38BDAF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787" y="3428188"/>
            <a:ext cx="344263" cy="34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279A4D84-D6B9-D64E-B01D-BA95D4FF1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787" y="3802441"/>
            <a:ext cx="390453" cy="39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2B4CAA44-3C1B-D349-91DE-65A2D7FAF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769" y="4377560"/>
            <a:ext cx="344263" cy="34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AAAEB8B0-2355-D343-B8F6-5F1678950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769" y="4751813"/>
            <a:ext cx="390453" cy="39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249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42279A-E7DF-4E08-BAEE-FCD35111C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541" y="1850079"/>
            <a:ext cx="4066917" cy="315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80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66006-FFDF-42FE-AE4C-C604ACAF4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613" y="489019"/>
            <a:ext cx="9459686" cy="611059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i="1" dirty="0">
                <a:solidFill>
                  <a:schemeClr val="bg1"/>
                </a:solidFill>
              </a:rPr>
              <a:t>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DC7BD-5DC4-41CC-AF0C-A4A5960B3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700" y="1990516"/>
            <a:ext cx="4874988" cy="3942105"/>
          </a:xfrm>
        </p:spPr>
        <p:txBody>
          <a:bodyPr wrap="square">
            <a:spAutoFit/>
          </a:bodyPr>
          <a:lstStyle/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About the English Bridge Union (EBU)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Why Affiliate?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2800" dirty="0"/>
              <a:t> Benefits to the Members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2800" dirty="0"/>
              <a:t> Benefits to the Club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2800" dirty="0"/>
              <a:t> National Body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Special Membership Offer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ABD18F-961F-4785-99D0-0D202FF09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688" y="1990516"/>
            <a:ext cx="6753733" cy="3762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281F9C-FBD9-C148-B9AA-4F404050C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4042" y="88912"/>
            <a:ext cx="2706379" cy="210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38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E40C4-CABD-4212-921E-FEE54B9AD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114" y="365125"/>
            <a:ext cx="9459686" cy="708301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i="1" dirty="0">
                <a:solidFill>
                  <a:schemeClr val="bg1"/>
                </a:solidFill>
              </a:rPr>
              <a:t> What players appreciate about the EBU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C285A-A18B-0F4A-A31E-8013BBCD94FD}"/>
              </a:ext>
            </a:extLst>
          </p:cNvPr>
          <p:cNvSpPr/>
          <p:nvPr/>
        </p:nvSpPr>
        <p:spPr>
          <a:xfrm>
            <a:off x="1917563" y="1508144"/>
            <a:ext cx="9436237" cy="457061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517663-70AF-AB4C-8199-3219C50C6B42}"/>
              </a:ext>
            </a:extLst>
          </p:cNvPr>
          <p:cNvSpPr txBox="1"/>
          <p:nvPr/>
        </p:nvSpPr>
        <p:spPr>
          <a:xfrm>
            <a:off x="7694801" y="2100680"/>
            <a:ext cx="33966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6"/>
                </a:solidFill>
              </a:rPr>
              <a:t>“</a:t>
            </a:r>
            <a:r>
              <a:rPr lang="en-GB" sz="1400" dirty="0">
                <a:solidFill>
                  <a:schemeClr val="accent6"/>
                </a:solidFill>
                <a:latin typeface="Calibri" panose="020F0502020204030204" pitchFamily="34" charset="0"/>
              </a:rPr>
              <a:t>I just love the EBU overseas congress. They are really friendly and have definitely helped me improve my Bridge. I had only been playing a couple of years when I first went and have never looked back.</a:t>
            </a:r>
          </a:p>
          <a:p>
            <a:pPr algn="ctr"/>
            <a:r>
              <a:rPr lang="en-US" sz="1400" i="1" dirty="0">
                <a:solidFill>
                  <a:schemeClr val="accent6"/>
                </a:solidFill>
              </a:rPr>
              <a:t>.”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CC13D1-3EFC-4041-86C3-785AA1FCB980}"/>
              </a:ext>
            </a:extLst>
          </p:cNvPr>
          <p:cNvSpPr txBox="1"/>
          <p:nvPr/>
        </p:nvSpPr>
        <p:spPr>
          <a:xfrm>
            <a:off x="2565399" y="4140600"/>
            <a:ext cx="806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44E752-120F-9145-898D-1A7F6CE18AEB}"/>
              </a:ext>
            </a:extLst>
          </p:cNvPr>
          <p:cNvSpPr txBox="1"/>
          <p:nvPr/>
        </p:nvSpPr>
        <p:spPr>
          <a:xfrm>
            <a:off x="1985430" y="1751030"/>
            <a:ext cx="26339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GB" sz="1600" i="1" dirty="0">
                <a:solidFill>
                  <a:schemeClr val="accent1">
                    <a:lumMod val="75000"/>
                  </a:schemeClr>
                </a:solidFill>
              </a:rPr>
              <a:t>I remember when I reached Local Master – everyone was so congratulatory. The first milestone of many.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23323D-5C7C-BF43-9759-4E8E2FD3971B}"/>
              </a:ext>
            </a:extLst>
          </p:cNvPr>
          <p:cNvSpPr txBox="1"/>
          <p:nvPr/>
        </p:nvSpPr>
        <p:spPr>
          <a:xfrm>
            <a:off x="8120330" y="3551456"/>
            <a:ext cx="297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”I love to meet new players and old friends”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DBA1C9-EBE7-3844-95F7-E6B803D77A57}"/>
              </a:ext>
            </a:extLst>
          </p:cNvPr>
          <p:cNvSpPr txBox="1"/>
          <p:nvPr/>
        </p:nvSpPr>
        <p:spPr>
          <a:xfrm>
            <a:off x="5435571" y="2521238"/>
            <a:ext cx="2184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accent4">
                    <a:lumMod val="75000"/>
                  </a:schemeClr>
                </a:solidFill>
              </a:rPr>
              <a:t>”Everyone is always welcoming and friendly”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37A84F-A49F-8347-97A3-0344D06680C1}"/>
              </a:ext>
            </a:extLst>
          </p:cNvPr>
          <p:cNvSpPr txBox="1"/>
          <p:nvPr/>
        </p:nvSpPr>
        <p:spPr>
          <a:xfrm>
            <a:off x="2412894" y="2880385"/>
            <a:ext cx="2948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/>
                </a:solidFill>
              </a:rPr>
              <a:t>“</a:t>
            </a:r>
            <a:r>
              <a:rPr lang="en-US" sz="1600" i="1" dirty="0">
                <a:solidFill>
                  <a:schemeClr val="accent6"/>
                </a:solidFill>
              </a:rPr>
              <a:t>A great way to socialize during and after the game</a:t>
            </a:r>
            <a:r>
              <a:rPr lang="en-US" sz="1600" dirty="0">
                <a:solidFill>
                  <a:schemeClr val="accent6"/>
                </a:solidFill>
              </a:rPr>
              <a:t>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93E1F4-B59F-8B40-8554-A149D1C61BE2}"/>
              </a:ext>
            </a:extLst>
          </p:cNvPr>
          <p:cNvSpPr/>
          <p:nvPr/>
        </p:nvSpPr>
        <p:spPr>
          <a:xfrm>
            <a:off x="1985430" y="3639559"/>
            <a:ext cx="29089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  <a:latin typeface="Avenir Next LT Pro Light" panose="020B0604020202020204" pitchFamily="34" charset="0"/>
              </a:rPr>
              <a:t>”Would not have survived without online bridge during lockdown” </a:t>
            </a:r>
            <a:endParaRPr lang="en-US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1AFC86-447D-5A4D-8AD2-90DDAD7F868F}"/>
              </a:ext>
            </a:extLst>
          </p:cNvPr>
          <p:cNvSpPr txBox="1"/>
          <p:nvPr/>
        </p:nvSpPr>
        <p:spPr>
          <a:xfrm>
            <a:off x="8126164" y="4824512"/>
            <a:ext cx="2948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/>
                </a:solidFill>
              </a:rPr>
              <a:t>“</a:t>
            </a:r>
            <a:r>
              <a:rPr lang="en-US" sz="1600" i="1" dirty="0">
                <a:solidFill>
                  <a:schemeClr val="accent6"/>
                </a:solidFill>
              </a:rPr>
              <a:t>I love the morning seminars and playing against lots of different players – I always learn a lot</a:t>
            </a:r>
            <a:r>
              <a:rPr lang="en-US" sz="1600" dirty="0">
                <a:solidFill>
                  <a:schemeClr val="accent6"/>
                </a:solidFill>
              </a:rPr>
              <a:t>”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B4FF9D-889B-C44E-B30D-A2B9C1FB0E20}"/>
              </a:ext>
            </a:extLst>
          </p:cNvPr>
          <p:cNvSpPr txBox="1"/>
          <p:nvPr/>
        </p:nvSpPr>
        <p:spPr>
          <a:xfrm>
            <a:off x="4992949" y="1485961"/>
            <a:ext cx="312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The directors were so friendly and helpful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AC26AB-4E27-434F-B386-A40F21C1025C}"/>
              </a:ext>
            </a:extLst>
          </p:cNvPr>
          <p:cNvSpPr txBox="1"/>
          <p:nvPr/>
        </p:nvSpPr>
        <p:spPr>
          <a:xfrm>
            <a:off x="5585846" y="3874621"/>
            <a:ext cx="21847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”</a:t>
            </a:r>
            <a:r>
              <a:rPr lang="en-GB" sz="1400" dirty="0">
                <a:solidFill>
                  <a:schemeClr val="accent1"/>
                </a:solidFill>
                <a:latin typeface="Calibri" panose="020F0502020204030204" pitchFamily="34" charset="0"/>
              </a:rPr>
              <a:t> I think having a National body is very important for ensuring rules, regulations and fair play. I have also enjoyed kibitzing  our England players.</a:t>
            </a:r>
          </a:p>
          <a:p>
            <a:pPr algn="ctr"/>
            <a:endParaRPr lang="en-US" sz="1400" i="1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C30D7F-0FF4-154D-9B00-937E2EB43666}"/>
              </a:ext>
            </a:extLst>
          </p:cNvPr>
          <p:cNvSpPr txBox="1"/>
          <p:nvPr/>
        </p:nvSpPr>
        <p:spPr>
          <a:xfrm>
            <a:off x="3097499" y="4730089"/>
            <a:ext cx="27370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solidFill>
                  <a:schemeClr val="accent2">
                    <a:lumMod val="75000"/>
                  </a:schemeClr>
                </a:solidFill>
              </a:rPr>
              <a:t>As someone living on my own, bridge has been a lifeline. I can walk into any EBU club, anywhere, and instantly I am welcome and I feel at home</a:t>
            </a:r>
            <a:endParaRPr lang="en-US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7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47785-1F8D-4C54-AFDA-B241BA20E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369" y="259967"/>
            <a:ext cx="9459686" cy="966718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i="1" dirty="0">
                <a:solidFill>
                  <a:schemeClr val="bg1"/>
                </a:solidFill>
              </a:rPr>
              <a:t> About the English Bridge Union (EBU)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CBF4AB8-B58C-4BC7-B467-2A4D5404F18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02690" y="6489462"/>
            <a:ext cx="3889310" cy="365125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>
                <a:solidFill>
                  <a:schemeClr val="accent1"/>
                </a:solidFill>
              </a:rPr>
              <a:t>English Bridge Union – To bring bridge to everyone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56FE77-09ED-F545-AFB9-84337B5189B1}"/>
              </a:ext>
            </a:extLst>
          </p:cNvPr>
          <p:cNvSpPr/>
          <p:nvPr/>
        </p:nvSpPr>
        <p:spPr>
          <a:xfrm>
            <a:off x="1739369" y="1464608"/>
            <a:ext cx="9459685" cy="210461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i="1" dirty="0">
                <a:solidFill>
                  <a:schemeClr val="tx1"/>
                </a:solidFill>
                <a:latin typeface="system-ui"/>
              </a:rPr>
              <a:t>A Not-for-profit membership-funded organisation </a:t>
            </a:r>
          </a:p>
          <a:p>
            <a:pPr algn="ctr">
              <a:lnSpc>
                <a:spcPct val="150000"/>
              </a:lnSpc>
            </a:pPr>
            <a:r>
              <a:rPr lang="en-GB" sz="2000" b="1" i="1" dirty="0">
                <a:solidFill>
                  <a:schemeClr val="tx1"/>
                </a:solidFill>
                <a:latin typeface="system-ui"/>
              </a:rPr>
              <a:t>Committed to promoting the game of duplicate bridge for all players of all standards</a:t>
            </a:r>
          </a:p>
          <a:p>
            <a:pPr algn="ctr">
              <a:lnSpc>
                <a:spcPct val="150000"/>
              </a:lnSpc>
            </a:pPr>
            <a:r>
              <a:rPr lang="en-GB" sz="2000" b="1" i="1" dirty="0">
                <a:solidFill>
                  <a:schemeClr val="tx1"/>
                </a:solidFill>
                <a:latin typeface="system-ui"/>
              </a:rPr>
              <a:t>The National Bridge Organisation of England </a:t>
            </a:r>
          </a:p>
          <a:p>
            <a:pPr algn="ctr">
              <a:lnSpc>
                <a:spcPct val="150000"/>
              </a:lnSpc>
            </a:pPr>
            <a:r>
              <a:rPr lang="en-GB" sz="2000" b="1" i="1" dirty="0">
                <a:solidFill>
                  <a:schemeClr val="tx1"/>
                </a:solidFill>
                <a:latin typeface="system-ui"/>
              </a:rPr>
              <a:t>Affiliated to the European Bridge League and the World Bridge Federation</a:t>
            </a:r>
            <a:endParaRPr lang="en-US" sz="2000" b="1" i="1" dirty="0">
              <a:solidFill>
                <a:schemeClr val="tx1"/>
              </a:solidFill>
              <a:latin typeface="system-ui"/>
            </a:endParaRPr>
          </a:p>
          <a:p>
            <a:pPr algn="ctr">
              <a:lnSpc>
                <a:spcPct val="150000"/>
              </a:lnSpc>
            </a:pPr>
            <a:endParaRPr lang="en-GB" sz="800" b="1" i="1" dirty="0">
              <a:solidFill>
                <a:schemeClr val="tx1"/>
              </a:solidFill>
              <a:latin typeface="system-ui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747C075-16B2-7746-9DE8-18134F820C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6540293"/>
              </p:ext>
            </p:extLst>
          </p:nvPr>
        </p:nvGraphicFramePr>
        <p:xfrm>
          <a:off x="6177505" y="3811053"/>
          <a:ext cx="4250369" cy="2678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539E2F4D-E5F1-9744-8D5F-039553C0F65E}"/>
              </a:ext>
            </a:extLst>
          </p:cNvPr>
          <p:cNvSpPr/>
          <p:nvPr/>
        </p:nvSpPr>
        <p:spPr>
          <a:xfrm>
            <a:off x="873698" y="4152948"/>
            <a:ext cx="5222302" cy="2168286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A small team of approachable and helpful staff at the Aylesbury Head Office. </a:t>
            </a:r>
          </a:p>
          <a:p>
            <a:pPr algn="ctr">
              <a:lnSpc>
                <a:spcPct val="150000"/>
              </a:lnSpc>
            </a:pP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Led by an unpaid Board of Directors that supports </a:t>
            </a:r>
          </a:p>
          <a:p>
            <a:pPr algn="ctr">
              <a:lnSpc>
                <a:spcPct val="150000"/>
              </a:lnSpc>
            </a:pP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a countrywide volunteer network of shareholders, counties and clubs.</a:t>
            </a: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  <a:latin typeface="system-ui"/>
              </a:rPr>
              <a:t> </a:t>
            </a:r>
            <a:endParaRPr lang="en-US" sz="800" b="1" i="1" dirty="0">
              <a:solidFill>
                <a:schemeClr val="accent1">
                  <a:lumMod val="75000"/>
                </a:schemeClr>
              </a:solidFill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1715714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E40C4-CABD-4212-921E-FEE54B9AD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114" y="365125"/>
            <a:ext cx="9459686" cy="708301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i="1" dirty="0">
                <a:solidFill>
                  <a:schemeClr val="bg1"/>
                </a:solidFill>
              </a:rPr>
              <a:t>Why Affiliate to the EBU?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0D87AD-7EC9-BC4B-B47B-629215AA09B7}"/>
              </a:ext>
            </a:extLst>
          </p:cNvPr>
          <p:cNvSpPr/>
          <p:nvPr/>
        </p:nvSpPr>
        <p:spPr>
          <a:xfrm>
            <a:off x="1898741" y="1925052"/>
            <a:ext cx="4494824" cy="447814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500" dirty="0"/>
              <a:t>Allow your </a:t>
            </a:r>
            <a:r>
              <a:rPr lang="en-GB" sz="1500" b="1" dirty="0">
                <a:solidFill>
                  <a:srgbClr val="FF0000"/>
                </a:solidFill>
              </a:rPr>
              <a:t>members</a:t>
            </a:r>
            <a:r>
              <a:rPr lang="en-GB" sz="1500" dirty="0"/>
              <a:t> to gain the most from the game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1500" dirty="0"/>
              <a:t>Excite them by showing their progression and success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1500" dirty="0"/>
              <a:t>Allow them to participate as equals in inter-club, county and EBU events</a:t>
            </a:r>
          </a:p>
          <a:p>
            <a:pPr lvl="1"/>
            <a:endParaRPr lang="en-GB" sz="1500" dirty="0"/>
          </a:p>
          <a:p>
            <a:pPr marL="457200" indent="-457200">
              <a:buFont typeface="+mj-lt"/>
              <a:buAutoNum type="arabicPeriod"/>
            </a:pPr>
            <a:r>
              <a:rPr lang="en-GB" sz="1500" dirty="0"/>
              <a:t>Give the </a:t>
            </a:r>
            <a:r>
              <a:rPr lang="en-GB" sz="1500" b="1" dirty="0">
                <a:solidFill>
                  <a:srgbClr val="FF0000"/>
                </a:solidFill>
              </a:rPr>
              <a:t>club the benefits </a:t>
            </a:r>
            <a:r>
              <a:rPr lang="en-GB" sz="1500" dirty="0"/>
              <a:t>of all the tools, human and other resources, that are available from the EBU, your county and other clubs: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500" dirty="0"/>
              <a:t>Wealth of resources and services from the EBU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500" dirty="0"/>
              <a:t>Enjoy the support of your county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500" dirty="0"/>
              <a:t>Benefit from the experience of other clubs that have been running successfully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342900" indent="-342900">
              <a:buFont typeface="+mj-lt"/>
              <a:buAutoNum type="arabicPeriod"/>
            </a:pPr>
            <a:r>
              <a:rPr lang="en-GB" sz="1500" dirty="0"/>
              <a:t>Be part of a </a:t>
            </a:r>
            <a:r>
              <a:rPr lang="en-GB" sz="1500" b="1" dirty="0">
                <a:solidFill>
                  <a:srgbClr val="FF0000"/>
                </a:solidFill>
              </a:rPr>
              <a:t>national body </a:t>
            </a:r>
            <a:r>
              <a:rPr lang="en-GB" sz="1500" dirty="0"/>
              <a:t>that supports bridge for all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5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B12284-CBDA-1947-9A54-57F0BE38687F}"/>
              </a:ext>
            </a:extLst>
          </p:cNvPr>
          <p:cNvSpPr/>
          <p:nvPr/>
        </p:nvSpPr>
        <p:spPr>
          <a:xfrm>
            <a:off x="6661980" y="1293355"/>
            <a:ext cx="4615620" cy="512254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DC479D-1D14-6345-B90E-5F3D7B55A9A6}"/>
              </a:ext>
            </a:extLst>
          </p:cNvPr>
          <p:cNvSpPr txBox="1"/>
          <p:nvPr/>
        </p:nvSpPr>
        <p:spPr>
          <a:xfrm>
            <a:off x="9219207" y="2086273"/>
            <a:ext cx="17899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6"/>
                </a:solidFill>
              </a:rPr>
              <a:t>“Advice on providing competitions for less experienced players.”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0AA3453-943F-BD4C-989D-689A8EE72C14}"/>
              </a:ext>
            </a:extLst>
          </p:cNvPr>
          <p:cNvSpPr txBox="1">
            <a:spLocks/>
          </p:cNvSpPr>
          <p:nvPr/>
        </p:nvSpPr>
        <p:spPr>
          <a:xfrm>
            <a:off x="6678388" y="1259933"/>
            <a:ext cx="4593427" cy="6899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3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i="1" dirty="0">
                <a:solidFill>
                  <a:schemeClr val="bg1"/>
                </a:solidFill>
              </a:rPr>
              <a:t>What other clubs appreciate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780E47-0B1C-C643-838B-EBD38385D61E}"/>
              </a:ext>
            </a:extLst>
          </p:cNvPr>
          <p:cNvSpPr txBox="1"/>
          <p:nvPr/>
        </p:nvSpPr>
        <p:spPr>
          <a:xfrm>
            <a:off x="7467600" y="4150967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BBC7A1-42D1-8D46-9239-4937601DE3E2}"/>
              </a:ext>
            </a:extLst>
          </p:cNvPr>
          <p:cNvSpPr txBox="1"/>
          <p:nvPr/>
        </p:nvSpPr>
        <p:spPr>
          <a:xfrm>
            <a:off x="6661980" y="2163545"/>
            <a:ext cx="2122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“</a:t>
            </a:r>
            <a:r>
              <a:rPr lang="en-US" sz="1400" i="1" dirty="0">
                <a:solidFill>
                  <a:schemeClr val="accent4">
                    <a:lumMod val="75000"/>
                  </a:schemeClr>
                </a:solidFill>
              </a:rPr>
              <a:t>Competitions the EBU runs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50D1FB-AF36-3B4A-824D-BF2C58084624}"/>
              </a:ext>
            </a:extLst>
          </p:cNvPr>
          <p:cNvSpPr txBox="1"/>
          <p:nvPr/>
        </p:nvSpPr>
        <p:spPr>
          <a:xfrm>
            <a:off x="7390592" y="2884992"/>
            <a:ext cx="27887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“Expertise and advice offered especially by Jonathan Lillycrop. Handling of conduct issues”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CA6879-134D-B04E-8A63-87E9C2DBA202}"/>
              </a:ext>
            </a:extLst>
          </p:cNvPr>
          <p:cNvSpPr txBox="1"/>
          <p:nvPr/>
        </p:nvSpPr>
        <p:spPr>
          <a:xfrm>
            <a:off x="9034460" y="3699580"/>
            <a:ext cx="2159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“National 'face'/presence, national co-ordination.”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34D680-C597-E34D-865E-0FE0E4A77764}"/>
              </a:ext>
            </a:extLst>
          </p:cNvPr>
          <p:cNvSpPr txBox="1"/>
          <p:nvPr/>
        </p:nvSpPr>
        <p:spPr>
          <a:xfrm>
            <a:off x="6760533" y="4987837"/>
            <a:ext cx="28180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4">
                    <a:lumMod val="75000"/>
                  </a:schemeClr>
                </a:solidFill>
              </a:rPr>
              <a:t>Moving play to on-line;</a:t>
            </a:r>
          </a:p>
          <a:p>
            <a:pPr algn="ctr"/>
            <a:r>
              <a:rPr lang="en-US" sz="1400" i="1" dirty="0">
                <a:solidFill>
                  <a:schemeClr val="accent4">
                    <a:lumMod val="75000"/>
                  </a:schemeClr>
                </a:solidFill>
              </a:rPr>
              <a:t>Providing advice for the future by email and via the web site; </a:t>
            </a:r>
          </a:p>
          <a:p>
            <a:pPr algn="ctr"/>
            <a:r>
              <a:rPr lang="en-US" sz="1400" i="1" dirty="0">
                <a:solidFill>
                  <a:schemeClr val="accent4">
                    <a:lumMod val="75000"/>
                  </a:schemeClr>
                </a:solidFill>
              </a:rPr>
              <a:t>Providing telephone support/advice when needed;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235FB72-1DF4-EB49-BD9C-361DB7B04172}"/>
              </a:ext>
            </a:extLst>
          </p:cNvPr>
          <p:cNvSpPr txBox="1">
            <a:spLocks/>
          </p:cNvSpPr>
          <p:nvPr/>
        </p:nvSpPr>
        <p:spPr>
          <a:xfrm>
            <a:off x="1898741" y="1248223"/>
            <a:ext cx="4494824" cy="66412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i="1" dirty="0">
                <a:solidFill>
                  <a:schemeClr val="bg1"/>
                </a:solidFill>
              </a:rPr>
              <a:t>Benefits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3B9C8F-506E-164E-B460-727DEF0AC12B}"/>
              </a:ext>
            </a:extLst>
          </p:cNvPr>
          <p:cNvSpPr txBox="1"/>
          <p:nvPr/>
        </p:nvSpPr>
        <p:spPr>
          <a:xfrm>
            <a:off x="9498771" y="4722238"/>
            <a:ext cx="1695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“EBU is approachable and friendly”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41871B-F2D2-6741-9064-15D73966DFC5}"/>
              </a:ext>
            </a:extLst>
          </p:cNvPr>
          <p:cNvSpPr txBox="1"/>
          <p:nvPr/>
        </p:nvSpPr>
        <p:spPr>
          <a:xfrm>
            <a:off x="6919439" y="3775218"/>
            <a:ext cx="2122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“</a:t>
            </a:r>
            <a:r>
              <a:rPr lang="en-US" sz="1400" i="1" dirty="0">
                <a:solidFill>
                  <a:schemeClr val="accent6"/>
                </a:solidFill>
              </a:rPr>
              <a:t>The bridge community needs to come together to bring more and younger players into the game</a:t>
            </a:r>
            <a:r>
              <a:rPr lang="en-US" sz="1400" dirty="0">
                <a:solidFill>
                  <a:schemeClr val="accent6"/>
                </a:solidFill>
              </a:rPr>
              <a:t>”</a:t>
            </a:r>
          </a:p>
        </p:txBody>
      </p:sp>
      <p:pic>
        <p:nvPicPr>
          <p:cNvPr id="23" name="Content Placeholder 7" descr="Logo, company name&#10;&#10;Description automatically generated">
            <a:extLst>
              <a:ext uri="{FF2B5EF4-FFF2-40B4-BE49-F238E27FC236}">
                <a16:creationId xmlns:a16="http://schemas.microsoft.com/office/drawing/2014/main" id="{437318B6-A264-6B47-8448-AE915D801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514961"/>
            <a:ext cx="1675281" cy="871146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8A667ED-CD96-1C4A-94D3-5C6A35632E9C}"/>
              </a:ext>
            </a:extLst>
          </p:cNvPr>
          <p:cNvSpPr/>
          <p:nvPr/>
        </p:nvSpPr>
        <p:spPr>
          <a:xfrm>
            <a:off x="316778" y="3316568"/>
            <a:ext cx="1473523" cy="152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/>
              <a:t>Try it out for free – see if it suits your club and its members</a:t>
            </a:r>
          </a:p>
        </p:txBody>
      </p:sp>
    </p:spTree>
    <p:extLst>
      <p:ext uri="{BB962C8B-B14F-4D97-AF65-F5344CB8AC3E}">
        <p14:creationId xmlns:p14="http://schemas.microsoft.com/office/powerpoint/2010/main" val="2696668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E40C4-CABD-4212-921E-FEE54B9AD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114" y="365125"/>
            <a:ext cx="9459686" cy="708301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i="1" dirty="0">
                <a:solidFill>
                  <a:schemeClr val="bg1"/>
                </a:solidFill>
              </a:rPr>
              <a:t> 1. The Benefits of Affiliation to your Members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089017-2BD8-EE4D-86B5-3E643A1E7153}"/>
              </a:ext>
            </a:extLst>
          </p:cNvPr>
          <p:cNvSpPr/>
          <p:nvPr/>
        </p:nvSpPr>
        <p:spPr>
          <a:xfrm>
            <a:off x="2451100" y="1774619"/>
            <a:ext cx="6870699" cy="42473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 indent="-288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 b="1" dirty="0"/>
              <a:t>Greater range of games</a:t>
            </a:r>
            <a:r>
              <a:rPr lang="en-GB" sz="1400" dirty="0"/>
              <a:t>: Play local, county or nationally with players of a similar level or a range of levels </a:t>
            </a:r>
          </a:p>
          <a:p>
            <a:pPr lvl="1" indent="-288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 b="1" dirty="0"/>
              <a:t>Awards: </a:t>
            </a:r>
            <a:r>
              <a:rPr lang="en-GB" sz="1400" dirty="0"/>
              <a:t>See and track achievement through master points and NGS.  This often creates great momentum and added interest in the game as players get recognition of their achievements.</a:t>
            </a:r>
          </a:p>
          <a:p>
            <a:pPr lvl="1" indent="-288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 b="1" dirty="0"/>
              <a:t>Personal Information: </a:t>
            </a:r>
            <a:r>
              <a:rPr lang="en-GB" sz="1400" dirty="0"/>
              <a:t>Use the dedicated </a:t>
            </a:r>
            <a:r>
              <a:rPr lang="en-GB" sz="1400" dirty="0" err="1"/>
              <a:t>MyEBU</a:t>
            </a:r>
            <a:r>
              <a:rPr lang="en-GB" sz="1400" dirty="0"/>
              <a:t> page to review all your bridge sessions.</a:t>
            </a:r>
          </a:p>
          <a:p>
            <a:pPr lvl="1" indent="-288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 b="1" dirty="0"/>
              <a:t>Magazine: </a:t>
            </a:r>
            <a:r>
              <a:rPr lang="en-GB" sz="1400" dirty="0"/>
              <a:t>English Bridge is the magazine produced by the EBU four times a year with  an online publication once a year.  </a:t>
            </a:r>
            <a:r>
              <a:rPr lang="en-GB" sz="900" dirty="0"/>
              <a:t>(If the player has played a few times). </a:t>
            </a:r>
          </a:p>
          <a:p>
            <a:pPr lvl="1" indent="-288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 b="1" dirty="0"/>
              <a:t>Bridge diary: </a:t>
            </a:r>
            <a:r>
              <a:rPr lang="en-GB" sz="1400" dirty="0"/>
              <a:t>A diary is circulated each year with your August magazine. </a:t>
            </a:r>
          </a:p>
          <a:p>
            <a:pPr lvl="1" indent="-288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 b="1" dirty="0"/>
              <a:t>Fringe Benefits:  </a:t>
            </a:r>
            <a:r>
              <a:rPr lang="en-GB" sz="1400" dirty="0"/>
              <a:t>schemes offered by HMCA (The Hospital &amp; Medical Care Association); insurance broker discounts; and driving and horse riding training discounts with IAM </a:t>
            </a:r>
            <a:r>
              <a:rPr lang="en-GB" sz="1400" dirty="0" err="1"/>
              <a:t>Roadsmart</a:t>
            </a:r>
            <a:r>
              <a:rPr lang="en-GB" sz="1400" dirty="0"/>
              <a:t> and Rider courses.</a:t>
            </a:r>
          </a:p>
          <a:p>
            <a:pPr lvl="1" indent="-288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 b="1" dirty="0"/>
              <a:t>Bridge Community: </a:t>
            </a:r>
            <a:r>
              <a:rPr lang="en-GB" sz="1400" dirty="0"/>
              <a:t>be part of the local, county, national and worldwide bridge community</a:t>
            </a:r>
            <a:endParaRPr lang="en-GB" sz="1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D08B5C-716A-2145-9CC7-0B90BB50CD22}"/>
              </a:ext>
            </a:extLst>
          </p:cNvPr>
          <p:cNvSpPr txBox="1"/>
          <p:nvPr/>
        </p:nvSpPr>
        <p:spPr>
          <a:xfrm>
            <a:off x="1388792" y="6088177"/>
            <a:ext cx="941441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Allow your members to take advantage of your affiliation ….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0DF3C6B-54AD-5A44-902B-E8A48922BB54}"/>
              </a:ext>
            </a:extLst>
          </p:cNvPr>
          <p:cNvSpPr txBox="1">
            <a:spLocks/>
          </p:cNvSpPr>
          <p:nvPr/>
        </p:nvSpPr>
        <p:spPr>
          <a:xfrm>
            <a:off x="2451100" y="1192108"/>
            <a:ext cx="6870700" cy="58251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i="1" dirty="0">
                <a:solidFill>
                  <a:schemeClr val="bg1"/>
                </a:solidFill>
              </a:rPr>
              <a:t>Benefits</a:t>
            </a:r>
          </a:p>
        </p:txBody>
      </p:sp>
      <p:pic>
        <p:nvPicPr>
          <p:cNvPr id="29" name="Content Placeholder 7" descr="Logo, company name&#10;&#10;Description automatically generated">
            <a:extLst>
              <a:ext uri="{FF2B5EF4-FFF2-40B4-BE49-F238E27FC236}">
                <a16:creationId xmlns:a16="http://schemas.microsoft.com/office/drawing/2014/main" id="{4A98A2F8-E0AC-EA42-8DC9-6749D0A8F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514961"/>
            <a:ext cx="1675281" cy="871146"/>
          </a:xfr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9748350-8B1E-394A-ADF9-FEADE038082D}"/>
              </a:ext>
            </a:extLst>
          </p:cNvPr>
          <p:cNvSpPr/>
          <p:nvPr/>
        </p:nvSpPr>
        <p:spPr>
          <a:xfrm>
            <a:off x="316778" y="3316568"/>
            <a:ext cx="1473523" cy="152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/>
              <a:t>Try it out for free – see if it suits your club and its members</a:t>
            </a:r>
          </a:p>
        </p:txBody>
      </p:sp>
      <p:pic>
        <p:nvPicPr>
          <p:cNvPr id="32" name="Picture 31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0368D456-7489-094D-92C1-C8027D1CA2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018" y="2374728"/>
            <a:ext cx="2231082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45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E40C4-CABD-4212-921E-FEE54B9AD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114" y="365125"/>
            <a:ext cx="9459686" cy="708301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i="1" dirty="0">
                <a:solidFill>
                  <a:schemeClr val="bg1"/>
                </a:solidFill>
              </a:rPr>
              <a:t> 2. The Benefits of Affiliation to your Club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2DE119-CD09-1246-BB67-06C3F0D0A34E}"/>
              </a:ext>
            </a:extLst>
          </p:cNvPr>
          <p:cNvSpPr/>
          <p:nvPr/>
        </p:nvSpPr>
        <p:spPr>
          <a:xfrm>
            <a:off x="2452915" y="1189504"/>
            <a:ext cx="6678385" cy="40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Let the EBU Ease Your Burden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089017-2BD8-EE4D-86B5-3E643A1E7153}"/>
              </a:ext>
            </a:extLst>
          </p:cNvPr>
          <p:cNvSpPr/>
          <p:nvPr/>
        </p:nvSpPr>
        <p:spPr>
          <a:xfrm>
            <a:off x="2452915" y="1595904"/>
            <a:ext cx="6678385" cy="475630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lvl="1" indent="-285750">
              <a:lnSpc>
                <a:spcPct val="11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Dedicated Club Liaison Officer to help with all aspects of running your club - available full time </a:t>
            </a:r>
          </a:p>
          <a:p>
            <a:pPr marL="285750" lvl="1" indent="-285750">
              <a:lnSpc>
                <a:spcPct val="11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Club Management Handbook providing advice on all aspects of the management for a club from setting up a committee to ideas for the clubs’ Christmas party! </a:t>
            </a:r>
          </a:p>
          <a:p>
            <a:pPr marL="285750" lvl="1" indent="-285750">
              <a:lnSpc>
                <a:spcPct val="11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EBU does your administration with some online platforms (BBO) saving much time</a:t>
            </a:r>
          </a:p>
          <a:p>
            <a:pPr marL="285750" lvl="1" indent="-285750">
              <a:lnSpc>
                <a:spcPct val="11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Downloadable forms such as System Cards, Model Club Constitution</a:t>
            </a:r>
          </a:p>
          <a:p>
            <a:pPr marL="285750" lvl="1" indent="-285750">
              <a:lnSpc>
                <a:spcPct val="11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Free </a:t>
            </a:r>
            <a:r>
              <a:rPr lang="en-GB" dirty="0" err="1">
                <a:solidFill>
                  <a:schemeClr val="tx1"/>
                </a:solidFill>
              </a:rPr>
              <a:t>EBUScore</a:t>
            </a:r>
            <a:r>
              <a:rPr lang="en-GB" dirty="0">
                <a:solidFill>
                  <a:schemeClr val="tx1"/>
                </a:solidFill>
              </a:rPr>
              <a:t> to automate your scoring</a:t>
            </a:r>
          </a:p>
          <a:p>
            <a:pPr marL="285750" lvl="1" indent="-285750">
              <a:lnSpc>
                <a:spcPct val="11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Free Website for your club supplied by Pianola</a:t>
            </a:r>
          </a:p>
          <a:p>
            <a:pPr marL="285750" lvl="1" indent="-285750">
              <a:lnSpc>
                <a:spcPct val="11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Reduced costs of insurance cover</a:t>
            </a:r>
          </a:p>
          <a:p>
            <a:pPr marL="285750" lvl="1" indent="-285750">
              <a:lnSpc>
                <a:spcPct val="11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Reduced costs of equipment</a:t>
            </a:r>
          </a:p>
        </p:txBody>
      </p:sp>
      <p:pic>
        <p:nvPicPr>
          <p:cNvPr id="14" name="Content Placeholder 7" descr="Logo, company name&#10;&#10;Description automatically generated">
            <a:extLst>
              <a:ext uri="{FF2B5EF4-FFF2-40B4-BE49-F238E27FC236}">
                <a16:creationId xmlns:a16="http://schemas.microsoft.com/office/drawing/2014/main" id="{E6EDE4AE-D1BB-C84A-8AE7-9DD5E513B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2483522"/>
            <a:ext cx="1675281" cy="871146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1E88B32-E492-864B-ABE0-24A729ED1CED}"/>
              </a:ext>
            </a:extLst>
          </p:cNvPr>
          <p:cNvSpPr/>
          <p:nvPr/>
        </p:nvSpPr>
        <p:spPr>
          <a:xfrm>
            <a:off x="418378" y="3354668"/>
            <a:ext cx="1473523" cy="152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/>
              <a:t>Try it out for free – see if it suits your club and its members</a:t>
            </a:r>
          </a:p>
        </p:txBody>
      </p:sp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61471942-8A26-5343-9A11-200E13D2F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422" y="2635922"/>
            <a:ext cx="27940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76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E40C4-CABD-4212-921E-FEE54B9AD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114" y="365125"/>
            <a:ext cx="9459686" cy="708301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i="1" dirty="0">
                <a:solidFill>
                  <a:schemeClr val="bg1"/>
                </a:solidFill>
              </a:rPr>
              <a:t> 2. The Benefits of Affiliation to your Club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A7493C-0E48-EC48-B0C4-0C63A0875FBE}"/>
              </a:ext>
            </a:extLst>
          </p:cNvPr>
          <p:cNvSpPr/>
          <p:nvPr/>
        </p:nvSpPr>
        <p:spPr>
          <a:xfrm>
            <a:off x="2683702" y="1233734"/>
            <a:ext cx="6538686" cy="3952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The EBU can help your Club Expand and Develop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9E886-CD2E-0D4A-B180-508BA227AE04}"/>
              </a:ext>
            </a:extLst>
          </p:cNvPr>
          <p:cNvSpPr/>
          <p:nvPr/>
        </p:nvSpPr>
        <p:spPr>
          <a:xfrm>
            <a:off x="2683702" y="1628970"/>
            <a:ext cx="6538686" cy="477053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lvl="1" indent="-285750"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Dedicated Club Membership Development Officer to help clubs extend their membership</a:t>
            </a:r>
          </a:p>
          <a:p>
            <a:pPr marL="285750" lvl="1" indent="-285750"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Take advantage of club competitions - The EBU runs a number of competitions especially for its clubs. </a:t>
            </a:r>
          </a:p>
          <a:p>
            <a:pPr marL="285750" lvl="1" indent="-285750"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Free Club Teacher Training - EBU affiliated clubs receive a free club teaching training place every two years. </a:t>
            </a:r>
          </a:p>
          <a:p>
            <a:pPr marL="285750" lvl="1" indent="-28575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Club Tournament Director Training -  Every EBU club receives a discount on the cost of Tournament Director Training Courses </a:t>
            </a:r>
          </a:p>
          <a:p>
            <a:pPr marL="285750" lvl="1" indent="-28575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Assistance with any difficulties that your club experiences from financial problems to behaviour of members</a:t>
            </a:r>
          </a:p>
          <a:p>
            <a:pPr marL="285750" lvl="1" indent="-28575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Assistance with changes such as COVID and its aftermath</a:t>
            </a:r>
          </a:p>
          <a:p>
            <a:pPr marL="285750" lvl="1" indent="-28575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Allow the EBU to publish details about your club to attract suitable new players</a:t>
            </a:r>
          </a:p>
        </p:txBody>
      </p:sp>
      <p:pic>
        <p:nvPicPr>
          <p:cNvPr id="14" name="Content Placeholder 7" descr="Logo, company name&#10;&#10;Description automatically generated">
            <a:extLst>
              <a:ext uri="{FF2B5EF4-FFF2-40B4-BE49-F238E27FC236}">
                <a16:creationId xmlns:a16="http://schemas.microsoft.com/office/drawing/2014/main" id="{AA366368-F955-914D-8DA0-3F1C75E52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2578100"/>
            <a:ext cx="1675281" cy="871146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742C5B8-DFD1-1B42-AF34-1D6D0939D588}"/>
              </a:ext>
            </a:extLst>
          </p:cNvPr>
          <p:cNvSpPr/>
          <p:nvPr/>
        </p:nvSpPr>
        <p:spPr>
          <a:xfrm>
            <a:off x="469178" y="3379707"/>
            <a:ext cx="1473523" cy="152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/>
              <a:t>Try it out for free – see if it suits your club and its members</a:t>
            </a:r>
          </a:p>
        </p:txBody>
      </p:sp>
      <p:pic>
        <p:nvPicPr>
          <p:cNvPr id="7" name="Picture 6" descr="A picture containing person, dark, light&#10;&#10;Description automatically generated">
            <a:extLst>
              <a:ext uri="{FF2B5EF4-FFF2-40B4-BE49-F238E27FC236}">
                <a16:creationId xmlns:a16="http://schemas.microsoft.com/office/drawing/2014/main" id="{C4CB926D-139B-D54A-8A61-D66F0858D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405" y="3013673"/>
            <a:ext cx="2699217" cy="16797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A4452-0F91-1C4C-963C-60DC6E73FDD7}"/>
              </a:ext>
            </a:extLst>
          </p:cNvPr>
          <p:cNvSpPr txBox="1"/>
          <p:nvPr/>
        </p:nvSpPr>
        <p:spPr>
          <a:xfrm>
            <a:off x="9969500" y="4649186"/>
            <a:ext cx="1610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Bridge on Mars</a:t>
            </a:r>
          </a:p>
        </p:txBody>
      </p:sp>
    </p:spTree>
    <p:extLst>
      <p:ext uri="{BB962C8B-B14F-4D97-AF65-F5344CB8AC3E}">
        <p14:creationId xmlns:p14="http://schemas.microsoft.com/office/powerpoint/2010/main" val="1080169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1F303-9794-BE4F-9887-152571CA7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781" y="419186"/>
            <a:ext cx="9459686" cy="765175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i="1" dirty="0">
                <a:solidFill>
                  <a:schemeClr val="bg1"/>
                </a:solidFill>
              </a:rPr>
              <a:t> 2. The Benefits of Affiliation to your Club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09BF2-928C-BA48-8A8C-ABAB425CE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4900" y="2004725"/>
            <a:ext cx="7061200" cy="380528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600" dirty="0"/>
          </a:p>
          <a:p>
            <a:pPr marL="0" lvl="1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000" dirty="0"/>
              <a:t>To be completed by each county</a:t>
            </a:r>
          </a:p>
          <a:p>
            <a:pPr marL="0" lvl="1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000" dirty="0"/>
              <a:t>Suggestions to include are:</a:t>
            </a:r>
          </a:p>
          <a:p>
            <a:pPr marL="742950" lvl="2" indent="-285750"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Competitions for club and players</a:t>
            </a:r>
          </a:p>
          <a:p>
            <a:pPr marL="742950" lvl="2" indent="-285750"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Promote and advertise the club through email lists, website</a:t>
            </a:r>
          </a:p>
          <a:p>
            <a:pPr marL="742950" lvl="2" indent="-285750"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Support of county personnel</a:t>
            </a:r>
          </a:p>
          <a:p>
            <a:pPr marL="742950" lvl="2" indent="-285750"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Experience and contacts with other clubs</a:t>
            </a:r>
          </a:p>
          <a:p>
            <a:pPr marL="742950" lvl="2" indent="-285750">
              <a:lnSpc>
                <a:spcPct val="110000"/>
              </a:lnSpc>
              <a:spcAft>
                <a:spcPts val="600"/>
              </a:spcAft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9D781D-99D2-9645-A8C5-7A7C4C72776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02690" y="6492875"/>
            <a:ext cx="3889310" cy="365125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>
                <a:solidFill>
                  <a:schemeClr val="accent1"/>
                </a:solidFill>
              </a:rPr>
              <a:t>English Bridge Union – To bring bridge to everyone</a:t>
            </a:r>
          </a:p>
        </p:txBody>
      </p:sp>
      <p:pic>
        <p:nvPicPr>
          <p:cNvPr id="9" name="Content Placeholder 7" descr="Logo, company name&#10;&#10;Description automatically generated">
            <a:extLst>
              <a:ext uri="{FF2B5EF4-FFF2-40B4-BE49-F238E27FC236}">
                <a16:creationId xmlns:a16="http://schemas.microsoft.com/office/drawing/2014/main" id="{9571AC44-497B-F34E-A4DF-E73EB6480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2768600"/>
            <a:ext cx="1675281" cy="8711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C74F646-2DF3-7141-8510-D3D3828E8D17}"/>
              </a:ext>
            </a:extLst>
          </p:cNvPr>
          <p:cNvSpPr/>
          <p:nvPr/>
        </p:nvSpPr>
        <p:spPr>
          <a:xfrm>
            <a:off x="164378" y="3570207"/>
            <a:ext cx="1473523" cy="152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/>
              <a:t>Try it out for free – see if it suits your club and its members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B2905-C765-8C47-9E7C-ED87633755DD}"/>
              </a:ext>
            </a:extLst>
          </p:cNvPr>
          <p:cNvSpPr txBox="1"/>
          <p:nvPr/>
        </p:nvSpPr>
        <p:spPr>
          <a:xfrm>
            <a:off x="2374900" y="5810005"/>
            <a:ext cx="20040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This page is specific to your county.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D6BF71-654C-6649-A452-958974A0A59C}"/>
              </a:ext>
            </a:extLst>
          </p:cNvPr>
          <p:cNvSpPr/>
          <p:nvPr/>
        </p:nvSpPr>
        <p:spPr>
          <a:xfrm>
            <a:off x="2374900" y="1609489"/>
            <a:ext cx="7061200" cy="3952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Enjoy the Services and Support From your County</a:t>
            </a:r>
          </a:p>
        </p:txBody>
      </p:sp>
    </p:spTree>
    <p:extLst>
      <p:ext uri="{BB962C8B-B14F-4D97-AF65-F5344CB8AC3E}">
        <p14:creationId xmlns:p14="http://schemas.microsoft.com/office/powerpoint/2010/main" val="3586068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BU PowerPoint Template r2" id="{9010C1C3-9C7B-4446-935E-B581910A695A}" vid="{9B3C366F-8BB4-4921-9E28-0D6C96768D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22437</TotalTime>
  <Words>1852</Words>
  <Application>Microsoft Macintosh PowerPoint</Application>
  <PresentationFormat>Widescreen</PresentationFormat>
  <Paragraphs>215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Avenir Next LT Pro Light</vt:lpstr>
      <vt:lpstr>Calibri</vt:lpstr>
      <vt:lpstr>Calibri Light</vt:lpstr>
      <vt:lpstr>system-ui</vt:lpstr>
      <vt:lpstr>Office Theme</vt:lpstr>
      <vt:lpstr>English Bridge Union (EBU)</vt:lpstr>
      <vt:lpstr> Topics</vt:lpstr>
      <vt:lpstr> What players appreciate about the EBU</vt:lpstr>
      <vt:lpstr> About the English Bridge Union (EBU)</vt:lpstr>
      <vt:lpstr>Why Affiliate to the EBU?</vt:lpstr>
      <vt:lpstr> 1. The Benefits of Affiliation to your Members</vt:lpstr>
      <vt:lpstr> 2. The Benefits of Affiliation to your Club</vt:lpstr>
      <vt:lpstr> 2. The Benefits of Affiliation to your Club</vt:lpstr>
      <vt:lpstr> 2. The Benefits of Affiliation to your Club</vt:lpstr>
      <vt:lpstr> 2. The Benefits of Affiliation to your Club</vt:lpstr>
      <vt:lpstr> 3. Be Part of a National Organisation</vt:lpstr>
      <vt:lpstr> The Offer – A Trial Period of Free Membership</vt:lpstr>
      <vt:lpstr> The Offer – Eligibility</vt:lpstr>
      <vt:lpstr> Financials 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 Fox</dc:creator>
  <cp:lastModifiedBy>Kay Preddy</cp:lastModifiedBy>
  <cp:revision>138</cp:revision>
  <cp:lastPrinted>2021-05-21T11:02:35Z</cp:lastPrinted>
  <dcterms:created xsi:type="dcterms:W3CDTF">2021-05-15T08:47:53Z</dcterms:created>
  <dcterms:modified xsi:type="dcterms:W3CDTF">2021-08-13T14:59:55Z</dcterms:modified>
</cp:coreProperties>
</file>